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1"/>
  </p:notesMasterIdLst>
  <p:sldIdLst>
    <p:sldId id="256" r:id="rId2"/>
    <p:sldId id="279" r:id="rId3"/>
    <p:sldId id="259" r:id="rId4"/>
    <p:sldId id="265" r:id="rId5"/>
    <p:sldId id="258" r:id="rId6"/>
    <p:sldId id="260" r:id="rId7"/>
    <p:sldId id="266" r:id="rId8"/>
    <p:sldId id="280" r:id="rId9"/>
    <p:sldId id="268" r:id="rId10"/>
    <p:sldId id="283" r:id="rId11"/>
    <p:sldId id="282" r:id="rId12"/>
    <p:sldId id="287" r:id="rId13"/>
    <p:sldId id="284" r:id="rId14"/>
    <p:sldId id="285" r:id="rId15"/>
    <p:sldId id="298" r:id="rId16"/>
    <p:sldId id="288" r:id="rId17"/>
    <p:sldId id="263" r:id="rId18"/>
    <p:sldId id="264" r:id="rId19"/>
    <p:sldId id="290" r:id="rId20"/>
    <p:sldId id="291" r:id="rId21"/>
    <p:sldId id="292" r:id="rId22"/>
    <p:sldId id="293" r:id="rId23"/>
    <p:sldId id="294" r:id="rId24"/>
    <p:sldId id="295" r:id="rId25"/>
    <p:sldId id="296" r:id="rId26"/>
    <p:sldId id="297" r:id="rId27"/>
    <p:sldId id="286" r:id="rId28"/>
    <p:sldId id="270" r:id="rId29"/>
    <p:sldId id="299"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1A09EC-F2E6-449C-9602-D5079231D08F}" v="5" dt="2025-04-14T23:39:36.5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6" autoAdjust="0"/>
    <p:restoredTop sz="94690"/>
  </p:normalViewPr>
  <p:slideViewPr>
    <p:cSldViewPr snapToGrid="0">
      <p:cViewPr varScale="1">
        <p:scale>
          <a:sx n="119" d="100"/>
          <a:sy n="119" d="100"/>
        </p:scale>
        <p:origin x="53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yed Sirajuddin" userId="b76e419be22d4c98" providerId="LiveId" clId="{B41A09EC-F2E6-449C-9602-D5079231D08F}"/>
    <pc:docChg chg="undo custSel modSld">
      <pc:chgData name="Syed Sirajuddin" userId="b76e419be22d4c98" providerId="LiveId" clId="{B41A09EC-F2E6-449C-9602-D5079231D08F}" dt="2025-04-15T00:22:21.313" v="231" actId="20577"/>
      <pc:docMkLst>
        <pc:docMk/>
      </pc:docMkLst>
      <pc:sldChg chg="addSp delSp modSp mod delDesignElem">
        <pc:chgData name="Syed Sirajuddin" userId="b76e419be22d4c98" providerId="LiveId" clId="{B41A09EC-F2E6-449C-9602-D5079231D08F}" dt="2025-04-15T00:22:21.313" v="231" actId="20577"/>
        <pc:sldMkLst>
          <pc:docMk/>
          <pc:sldMk cId="4094721965" sldId="256"/>
        </pc:sldMkLst>
        <pc:spChg chg="mod">
          <ac:chgData name="Syed Sirajuddin" userId="b76e419be22d4c98" providerId="LiveId" clId="{B41A09EC-F2E6-449C-9602-D5079231D08F}" dt="2025-04-15T00:22:21.313" v="231" actId="20577"/>
          <ac:spMkLst>
            <pc:docMk/>
            <pc:sldMk cId="4094721965" sldId="256"/>
            <ac:spMk id="3" creationId="{E716E190-CA01-F22B-92B5-DBD8444271F6}"/>
          </ac:spMkLst>
        </pc:spChg>
        <pc:spChg chg="add del">
          <ac:chgData name="Syed Sirajuddin" userId="b76e419be22d4c98" providerId="LiveId" clId="{B41A09EC-F2E6-449C-9602-D5079231D08F}" dt="2025-04-14T23:39:01.577" v="8"/>
          <ac:spMkLst>
            <pc:docMk/>
            <pc:sldMk cId="4094721965" sldId="256"/>
            <ac:spMk id="8" creationId="{A134706B-150F-487B-B4FB-34C10219C72F}"/>
          </ac:spMkLst>
        </pc:spChg>
        <pc:spChg chg="add del">
          <ac:chgData name="Syed Sirajuddin" userId="b76e419be22d4c98" providerId="LiveId" clId="{B41A09EC-F2E6-449C-9602-D5079231D08F}" dt="2025-04-14T23:39:01.577" v="8"/>
          <ac:spMkLst>
            <pc:docMk/>
            <pc:sldMk cId="4094721965" sldId="256"/>
            <ac:spMk id="10" creationId="{25FD23E7-C75D-4AFA-A4D4-BE5558110941}"/>
          </ac:spMkLst>
        </pc:spChg>
        <pc:spChg chg="add del">
          <ac:chgData name="Syed Sirajuddin" userId="b76e419be22d4c98" providerId="LiveId" clId="{B41A09EC-F2E6-449C-9602-D5079231D08F}" dt="2025-04-14T23:39:01.577" v="8"/>
          <ac:spMkLst>
            <pc:docMk/>
            <pc:sldMk cId="4094721965" sldId="256"/>
            <ac:spMk id="12" creationId="{D6705569-F545-4F47-A260-A9202826EA20}"/>
          </ac:spMkLst>
        </pc:spChg>
      </pc:sldChg>
      <pc:sldChg chg="addSp delSp delDesignElem">
        <pc:chgData name="Syed Sirajuddin" userId="b76e419be22d4c98" providerId="LiveId" clId="{B41A09EC-F2E6-449C-9602-D5079231D08F}" dt="2025-04-14T23:39:01.577" v="8"/>
        <pc:sldMkLst>
          <pc:docMk/>
          <pc:sldMk cId="2935777299" sldId="258"/>
        </pc:sldMkLst>
        <pc:spChg chg="add del">
          <ac:chgData name="Syed Sirajuddin" userId="b76e419be22d4c98" providerId="LiveId" clId="{B41A09EC-F2E6-449C-9602-D5079231D08F}" dt="2025-04-14T23:39:01.577" v="8"/>
          <ac:spMkLst>
            <pc:docMk/>
            <pc:sldMk cId="2935777299" sldId="258"/>
            <ac:spMk id="38" creationId="{AA857166-A416-4C5E-8AA9-5D5D1E13D151}"/>
          </ac:spMkLst>
        </pc:spChg>
        <pc:spChg chg="add del">
          <ac:chgData name="Syed Sirajuddin" userId="b76e419be22d4c98" providerId="LiveId" clId="{B41A09EC-F2E6-449C-9602-D5079231D08F}" dt="2025-04-14T23:39:01.577" v="8"/>
          <ac:spMkLst>
            <pc:docMk/>
            <pc:sldMk cId="2935777299" sldId="258"/>
            <ac:spMk id="40" creationId="{13A48C6C-3CC4-4EE5-A773-EC1EB7F59CD4}"/>
          </ac:spMkLst>
        </pc:spChg>
        <pc:spChg chg="add del">
          <ac:chgData name="Syed Sirajuddin" userId="b76e419be22d4c98" providerId="LiveId" clId="{B41A09EC-F2E6-449C-9602-D5079231D08F}" dt="2025-04-14T23:39:01.577" v="8"/>
          <ac:spMkLst>
            <pc:docMk/>
            <pc:sldMk cId="2935777299" sldId="258"/>
            <ac:spMk id="42" creationId="{F489C2E0-4895-4B72-85EA-7EE9FAFFDC7E}"/>
          </ac:spMkLst>
        </pc:spChg>
      </pc:sldChg>
      <pc:sldChg chg="addSp delSp delDesignElem">
        <pc:chgData name="Syed Sirajuddin" userId="b76e419be22d4c98" providerId="LiveId" clId="{B41A09EC-F2E6-449C-9602-D5079231D08F}" dt="2025-04-14T23:39:01.577" v="8"/>
        <pc:sldMkLst>
          <pc:docMk/>
          <pc:sldMk cId="3001936426" sldId="260"/>
        </pc:sldMkLst>
        <pc:spChg chg="add del">
          <ac:chgData name="Syed Sirajuddin" userId="b76e419be22d4c98" providerId="LiveId" clId="{B41A09EC-F2E6-449C-9602-D5079231D08F}" dt="2025-04-14T23:39:01.577" v="8"/>
          <ac:spMkLst>
            <pc:docMk/>
            <pc:sldMk cId="3001936426" sldId="260"/>
            <ac:spMk id="17" creationId="{B7BD7FCF-A254-4A97-A15C-319B67622677}"/>
          </ac:spMkLst>
        </pc:spChg>
        <pc:spChg chg="add del">
          <ac:chgData name="Syed Sirajuddin" userId="b76e419be22d4c98" providerId="LiveId" clId="{B41A09EC-F2E6-449C-9602-D5079231D08F}" dt="2025-04-14T23:39:01.577" v="8"/>
          <ac:spMkLst>
            <pc:docMk/>
            <pc:sldMk cId="3001936426" sldId="260"/>
            <ac:spMk id="19" creationId="{52FFAF72-6204-4676-9C6F-9A4CC4D91805}"/>
          </ac:spMkLst>
        </pc:spChg>
      </pc:sldChg>
      <pc:sldChg chg="modSp mod chgLayout">
        <pc:chgData name="Syed Sirajuddin" userId="b76e419be22d4c98" providerId="LiveId" clId="{B41A09EC-F2E6-449C-9602-D5079231D08F}" dt="2025-04-14T23:40:40.550" v="35" actId="20577"/>
        <pc:sldMkLst>
          <pc:docMk/>
          <pc:sldMk cId="143706591" sldId="263"/>
        </pc:sldMkLst>
        <pc:spChg chg="mod ord">
          <ac:chgData name="Syed Sirajuddin" userId="b76e419be22d4c98" providerId="LiveId" clId="{B41A09EC-F2E6-449C-9602-D5079231D08F}" dt="2025-04-14T23:40:40.550" v="35" actId="20577"/>
          <ac:spMkLst>
            <pc:docMk/>
            <pc:sldMk cId="143706591" sldId="263"/>
            <ac:spMk id="2" creationId="{85A5A054-3ECC-95EC-8BFD-D8A6F5615CDE}"/>
          </ac:spMkLst>
        </pc:spChg>
        <pc:spChg chg="mod ord">
          <ac:chgData name="Syed Sirajuddin" userId="b76e419be22d4c98" providerId="LiveId" clId="{B41A09EC-F2E6-449C-9602-D5079231D08F}" dt="2025-04-14T23:40:28.008" v="12" actId="700"/>
          <ac:spMkLst>
            <pc:docMk/>
            <pc:sldMk cId="143706591" sldId="263"/>
            <ac:spMk id="5" creationId="{6268FED2-E557-B76D-47F0-2B97E7704B43}"/>
          </ac:spMkLst>
        </pc:spChg>
      </pc:sldChg>
      <pc:sldChg chg="modSp">
        <pc:chgData name="Syed Sirajuddin" userId="b76e419be22d4c98" providerId="LiveId" clId="{B41A09EC-F2E6-449C-9602-D5079231D08F}" dt="2025-04-14T23:39:36.541" v="11"/>
        <pc:sldMkLst>
          <pc:docMk/>
          <pc:sldMk cId="1204291800" sldId="264"/>
        </pc:sldMkLst>
        <pc:spChg chg="mod">
          <ac:chgData name="Syed Sirajuddin" userId="b76e419be22d4c98" providerId="LiveId" clId="{B41A09EC-F2E6-449C-9602-D5079231D08F}" dt="2025-04-14T23:39:36.541" v="11"/>
          <ac:spMkLst>
            <pc:docMk/>
            <pc:sldMk cId="1204291800" sldId="264"/>
            <ac:spMk id="2" creationId="{5419031D-373B-FC41-BC34-C4453DD16D23}"/>
          </ac:spMkLst>
        </pc:spChg>
        <pc:spChg chg="mod">
          <ac:chgData name="Syed Sirajuddin" userId="b76e419be22d4c98" providerId="LiveId" clId="{B41A09EC-F2E6-449C-9602-D5079231D08F}" dt="2025-04-14T23:39:36.541" v="11"/>
          <ac:spMkLst>
            <pc:docMk/>
            <pc:sldMk cId="1204291800" sldId="264"/>
            <ac:spMk id="3" creationId="{A9AD5F2D-109D-140A-E259-02E35FE94819}"/>
          </ac:spMkLst>
        </pc:spChg>
      </pc:sldChg>
      <pc:sldChg chg="modSp">
        <pc:chgData name="Syed Sirajuddin" userId="b76e419be22d4c98" providerId="LiveId" clId="{B41A09EC-F2E6-449C-9602-D5079231D08F}" dt="2025-04-14T23:39:36.541" v="11"/>
        <pc:sldMkLst>
          <pc:docMk/>
          <pc:sldMk cId="908085578" sldId="265"/>
        </pc:sldMkLst>
        <pc:spChg chg="mod">
          <ac:chgData name="Syed Sirajuddin" userId="b76e419be22d4c98" providerId="LiveId" clId="{B41A09EC-F2E6-449C-9602-D5079231D08F}" dt="2025-04-14T23:39:36.541" v="11"/>
          <ac:spMkLst>
            <pc:docMk/>
            <pc:sldMk cId="908085578" sldId="265"/>
            <ac:spMk id="2" creationId="{94E3AD5B-2F34-CF99-0637-68FD202E198A}"/>
          </ac:spMkLst>
        </pc:spChg>
        <pc:spChg chg="mod">
          <ac:chgData name="Syed Sirajuddin" userId="b76e419be22d4c98" providerId="LiveId" clId="{B41A09EC-F2E6-449C-9602-D5079231D08F}" dt="2025-04-14T23:39:36.541" v="11"/>
          <ac:spMkLst>
            <pc:docMk/>
            <pc:sldMk cId="908085578" sldId="265"/>
            <ac:spMk id="3" creationId="{96D6F2CA-AA0A-D1F6-78E4-6A14A2830538}"/>
          </ac:spMkLst>
        </pc:spChg>
        <pc:spChg chg="mod">
          <ac:chgData name="Syed Sirajuddin" userId="b76e419be22d4c98" providerId="LiveId" clId="{B41A09EC-F2E6-449C-9602-D5079231D08F}" dt="2025-04-14T23:39:36.541" v="11"/>
          <ac:spMkLst>
            <pc:docMk/>
            <pc:sldMk cId="908085578" sldId="265"/>
            <ac:spMk id="4" creationId="{F89492FA-16F1-0C75-AD00-B45D350CF0B3}"/>
          </ac:spMkLst>
        </pc:spChg>
        <pc:spChg chg="mod">
          <ac:chgData name="Syed Sirajuddin" userId="b76e419be22d4c98" providerId="LiveId" clId="{B41A09EC-F2E6-449C-9602-D5079231D08F}" dt="2025-04-14T23:39:36.541" v="11"/>
          <ac:spMkLst>
            <pc:docMk/>
            <pc:sldMk cId="908085578" sldId="265"/>
            <ac:spMk id="5" creationId="{2007A71A-9206-5D26-AF6E-5BBA2C771669}"/>
          </ac:spMkLst>
        </pc:spChg>
        <pc:spChg chg="mod">
          <ac:chgData name="Syed Sirajuddin" userId="b76e419be22d4c98" providerId="LiveId" clId="{B41A09EC-F2E6-449C-9602-D5079231D08F}" dt="2025-04-14T23:39:36.541" v="11"/>
          <ac:spMkLst>
            <pc:docMk/>
            <pc:sldMk cId="908085578" sldId="265"/>
            <ac:spMk id="6" creationId="{67547A41-C437-D412-BC04-DBC0876903B3}"/>
          </ac:spMkLst>
        </pc:spChg>
      </pc:sldChg>
      <pc:sldChg chg="modSp">
        <pc:chgData name="Syed Sirajuddin" userId="b76e419be22d4c98" providerId="LiveId" clId="{B41A09EC-F2E6-449C-9602-D5079231D08F}" dt="2025-04-14T23:39:36.541" v="11"/>
        <pc:sldMkLst>
          <pc:docMk/>
          <pc:sldMk cId="3819704453" sldId="266"/>
        </pc:sldMkLst>
        <pc:spChg chg="mod">
          <ac:chgData name="Syed Sirajuddin" userId="b76e419be22d4c98" providerId="LiveId" clId="{B41A09EC-F2E6-449C-9602-D5079231D08F}" dt="2025-04-14T23:39:36.541" v="11"/>
          <ac:spMkLst>
            <pc:docMk/>
            <pc:sldMk cId="3819704453" sldId="266"/>
            <ac:spMk id="2" creationId="{7B139584-6DF9-DA1A-B22F-1DF4E2AA531B}"/>
          </ac:spMkLst>
        </pc:spChg>
        <pc:spChg chg="mod">
          <ac:chgData name="Syed Sirajuddin" userId="b76e419be22d4c98" providerId="LiveId" clId="{B41A09EC-F2E6-449C-9602-D5079231D08F}" dt="2025-04-14T23:39:36.541" v="11"/>
          <ac:spMkLst>
            <pc:docMk/>
            <pc:sldMk cId="3819704453" sldId="266"/>
            <ac:spMk id="3" creationId="{AE29EF1A-C6BD-0902-C6CE-86C9D9F507FB}"/>
          </ac:spMkLst>
        </pc:spChg>
      </pc:sldChg>
      <pc:sldChg chg="modSp">
        <pc:chgData name="Syed Sirajuddin" userId="b76e419be22d4c98" providerId="LiveId" clId="{B41A09EC-F2E6-449C-9602-D5079231D08F}" dt="2025-04-14T23:39:36.541" v="11"/>
        <pc:sldMkLst>
          <pc:docMk/>
          <pc:sldMk cId="3490220191" sldId="268"/>
        </pc:sldMkLst>
        <pc:spChg chg="mod">
          <ac:chgData name="Syed Sirajuddin" userId="b76e419be22d4c98" providerId="LiveId" clId="{B41A09EC-F2E6-449C-9602-D5079231D08F}" dt="2025-04-14T23:39:36.541" v="11"/>
          <ac:spMkLst>
            <pc:docMk/>
            <pc:sldMk cId="3490220191" sldId="268"/>
            <ac:spMk id="2" creationId="{4815555D-A2F1-9B07-6ACF-886838E6BD08}"/>
          </ac:spMkLst>
        </pc:spChg>
        <pc:spChg chg="mod">
          <ac:chgData name="Syed Sirajuddin" userId="b76e419be22d4c98" providerId="LiveId" clId="{B41A09EC-F2E6-449C-9602-D5079231D08F}" dt="2025-04-14T23:39:36.541" v="11"/>
          <ac:spMkLst>
            <pc:docMk/>
            <pc:sldMk cId="3490220191" sldId="268"/>
            <ac:spMk id="3" creationId="{F5DF4B5C-40DA-A892-D063-7B6733F91DA6}"/>
          </ac:spMkLst>
        </pc:spChg>
      </pc:sldChg>
      <pc:sldChg chg="modSp">
        <pc:chgData name="Syed Sirajuddin" userId="b76e419be22d4c98" providerId="LiveId" clId="{B41A09EC-F2E6-449C-9602-D5079231D08F}" dt="2025-04-14T23:39:36.541" v="11"/>
        <pc:sldMkLst>
          <pc:docMk/>
          <pc:sldMk cId="3540559695" sldId="270"/>
        </pc:sldMkLst>
        <pc:spChg chg="mod">
          <ac:chgData name="Syed Sirajuddin" userId="b76e419be22d4c98" providerId="LiveId" clId="{B41A09EC-F2E6-449C-9602-D5079231D08F}" dt="2025-04-14T23:39:36.541" v="11"/>
          <ac:spMkLst>
            <pc:docMk/>
            <pc:sldMk cId="3540559695" sldId="270"/>
            <ac:spMk id="2" creationId="{C380FED4-9CAC-5765-2852-71134FCF3058}"/>
          </ac:spMkLst>
        </pc:spChg>
      </pc:sldChg>
      <pc:sldChg chg="modSp">
        <pc:chgData name="Syed Sirajuddin" userId="b76e419be22d4c98" providerId="LiveId" clId="{B41A09EC-F2E6-449C-9602-D5079231D08F}" dt="2025-04-14T23:39:36.541" v="11"/>
        <pc:sldMkLst>
          <pc:docMk/>
          <pc:sldMk cId="930187162" sldId="279"/>
        </pc:sldMkLst>
        <pc:spChg chg="mod">
          <ac:chgData name="Syed Sirajuddin" userId="b76e419be22d4c98" providerId="LiveId" clId="{B41A09EC-F2E6-449C-9602-D5079231D08F}" dt="2025-04-14T23:39:36.541" v="11"/>
          <ac:spMkLst>
            <pc:docMk/>
            <pc:sldMk cId="930187162" sldId="279"/>
            <ac:spMk id="2" creationId="{7254BC6F-6021-D5BD-A1DC-252F5DAC6C35}"/>
          </ac:spMkLst>
        </pc:spChg>
      </pc:sldChg>
      <pc:sldChg chg="modSp">
        <pc:chgData name="Syed Sirajuddin" userId="b76e419be22d4c98" providerId="LiveId" clId="{B41A09EC-F2E6-449C-9602-D5079231D08F}" dt="2025-04-14T23:39:36.541" v="11"/>
        <pc:sldMkLst>
          <pc:docMk/>
          <pc:sldMk cId="2762615618" sldId="280"/>
        </pc:sldMkLst>
        <pc:spChg chg="mod">
          <ac:chgData name="Syed Sirajuddin" userId="b76e419be22d4c98" providerId="LiveId" clId="{B41A09EC-F2E6-449C-9602-D5079231D08F}" dt="2025-04-14T23:39:36.541" v="11"/>
          <ac:spMkLst>
            <pc:docMk/>
            <pc:sldMk cId="2762615618" sldId="280"/>
            <ac:spMk id="2" creationId="{43031728-45E1-B30C-05BF-DBC4983C6017}"/>
          </ac:spMkLst>
        </pc:spChg>
        <pc:spChg chg="mod">
          <ac:chgData name="Syed Sirajuddin" userId="b76e419be22d4c98" providerId="LiveId" clId="{B41A09EC-F2E6-449C-9602-D5079231D08F}" dt="2025-04-14T23:39:36.541" v="11"/>
          <ac:spMkLst>
            <pc:docMk/>
            <pc:sldMk cId="2762615618" sldId="280"/>
            <ac:spMk id="3" creationId="{B3539F84-A559-EA0C-5655-99868E219FD3}"/>
          </ac:spMkLst>
        </pc:spChg>
      </pc:sldChg>
      <pc:sldChg chg="modSp">
        <pc:chgData name="Syed Sirajuddin" userId="b76e419be22d4c98" providerId="LiveId" clId="{B41A09EC-F2E6-449C-9602-D5079231D08F}" dt="2025-04-14T23:39:36.541" v="11"/>
        <pc:sldMkLst>
          <pc:docMk/>
          <pc:sldMk cId="819511889" sldId="282"/>
        </pc:sldMkLst>
        <pc:spChg chg="mod">
          <ac:chgData name="Syed Sirajuddin" userId="b76e419be22d4c98" providerId="LiveId" clId="{B41A09EC-F2E6-449C-9602-D5079231D08F}" dt="2025-04-14T23:39:36.541" v="11"/>
          <ac:spMkLst>
            <pc:docMk/>
            <pc:sldMk cId="819511889" sldId="282"/>
            <ac:spMk id="2" creationId="{73544D93-C581-AC54-1EEC-646B6BB8DDE9}"/>
          </ac:spMkLst>
        </pc:spChg>
      </pc:sldChg>
      <pc:sldChg chg="modSp">
        <pc:chgData name="Syed Sirajuddin" userId="b76e419be22d4c98" providerId="LiveId" clId="{B41A09EC-F2E6-449C-9602-D5079231D08F}" dt="2025-04-14T23:39:36.541" v="11"/>
        <pc:sldMkLst>
          <pc:docMk/>
          <pc:sldMk cId="1867898556" sldId="283"/>
        </pc:sldMkLst>
        <pc:spChg chg="mod">
          <ac:chgData name="Syed Sirajuddin" userId="b76e419be22d4c98" providerId="LiveId" clId="{B41A09EC-F2E6-449C-9602-D5079231D08F}" dt="2025-04-14T23:39:36.541" v="11"/>
          <ac:spMkLst>
            <pc:docMk/>
            <pc:sldMk cId="1867898556" sldId="283"/>
            <ac:spMk id="2" creationId="{0CB2E1DD-F41F-9EFF-C610-43319EDBAA4C}"/>
          </ac:spMkLst>
        </pc:spChg>
        <pc:spChg chg="mod">
          <ac:chgData name="Syed Sirajuddin" userId="b76e419be22d4c98" providerId="LiveId" clId="{B41A09EC-F2E6-449C-9602-D5079231D08F}" dt="2025-04-14T23:39:36.541" v="11"/>
          <ac:spMkLst>
            <pc:docMk/>
            <pc:sldMk cId="1867898556" sldId="283"/>
            <ac:spMk id="3" creationId="{D501F6E6-7E20-BE6B-21AD-E87C72F6EBDE}"/>
          </ac:spMkLst>
        </pc:spChg>
      </pc:sldChg>
      <pc:sldChg chg="modSp">
        <pc:chgData name="Syed Sirajuddin" userId="b76e419be22d4c98" providerId="LiveId" clId="{B41A09EC-F2E6-449C-9602-D5079231D08F}" dt="2025-04-14T23:39:36.541" v="11"/>
        <pc:sldMkLst>
          <pc:docMk/>
          <pc:sldMk cId="4165407800" sldId="284"/>
        </pc:sldMkLst>
        <pc:spChg chg="mod">
          <ac:chgData name="Syed Sirajuddin" userId="b76e419be22d4c98" providerId="LiveId" clId="{B41A09EC-F2E6-449C-9602-D5079231D08F}" dt="2025-04-14T23:39:36.541" v="11"/>
          <ac:spMkLst>
            <pc:docMk/>
            <pc:sldMk cId="4165407800" sldId="284"/>
            <ac:spMk id="2" creationId="{26AC1D0C-F761-C363-E8B4-C999D0C281D9}"/>
          </ac:spMkLst>
        </pc:spChg>
      </pc:sldChg>
      <pc:sldChg chg="modSp">
        <pc:chgData name="Syed Sirajuddin" userId="b76e419be22d4c98" providerId="LiveId" clId="{B41A09EC-F2E6-449C-9602-D5079231D08F}" dt="2025-04-14T23:39:36.541" v="11"/>
        <pc:sldMkLst>
          <pc:docMk/>
          <pc:sldMk cId="591752637" sldId="285"/>
        </pc:sldMkLst>
        <pc:spChg chg="mod">
          <ac:chgData name="Syed Sirajuddin" userId="b76e419be22d4c98" providerId="LiveId" clId="{B41A09EC-F2E6-449C-9602-D5079231D08F}" dt="2025-04-14T23:39:36.541" v="11"/>
          <ac:spMkLst>
            <pc:docMk/>
            <pc:sldMk cId="591752637" sldId="285"/>
            <ac:spMk id="2" creationId="{CCC39723-B522-0C32-3697-F5C495F4C2CE}"/>
          </ac:spMkLst>
        </pc:spChg>
        <pc:spChg chg="mod">
          <ac:chgData name="Syed Sirajuddin" userId="b76e419be22d4c98" providerId="LiveId" clId="{B41A09EC-F2E6-449C-9602-D5079231D08F}" dt="2025-04-14T23:39:36.541" v="11"/>
          <ac:spMkLst>
            <pc:docMk/>
            <pc:sldMk cId="591752637" sldId="285"/>
            <ac:spMk id="3" creationId="{1BAD2977-7F56-F273-E1EF-24045E8A1667}"/>
          </ac:spMkLst>
        </pc:spChg>
      </pc:sldChg>
      <pc:sldChg chg="modSp">
        <pc:chgData name="Syed Sirajuddin" userId="b76e419be22d4c98" providerId="LiveId" clId="{B41A09EC-F2E6-449C-9602-D5079231D08F}" dt="2025-04-14T23:39:36.541" v="11"/>
        <pc:sldMkLst>
          <pc:docMk/>
          <pc:sldMk cId="4231777352" sldId="286"/>
        </pc:sldMkLst>
        <pc:spChg chg="mod">
          <ac:chgData name="Syed Sirajuddin" userId="b76e419be22d4c98" providerId="LiveId" clId="{B41A09EC-F2E6-449C-9602-D5079231D08F}" dt="2025-04-14T23:39:36.541" v="11"/>
          <ac:spMkLst>
            <pc:docMk/>
            <pc:sldMk cId="4231777352" sldId="286"/>
            <ac:spMk id="2" creationId="{36B12FCB-B497-B762-3943-8F4DD392485D}"/>
          </ac:spMkLst>
        </pc:spChg>
        <pc:spChg chg="mod">
          <ac:chgData name="Syed Sirajuddin" userId="b76e419be22d4c98" providerId="LiveId" clId="{B41A09EC-F2E6-449C-9602-D5079231D08F}" dt="2025-04-14T23:39:36.541" v="11"/>
          <ac:spMkLst>
            <pc:docMk/>
            <pc:sldMk cId="4231777352" sldId="286"/>
            <ac:spMk id="3" creationId="{9E237D33-321E-FAF8-30CC-A6DDC8F31537}"/>
          </ac:spMkLst>
        </pc:spChg>
      </pc:sldChg>
      <pc:sldChg chg="modSp">
        <pc:chgData name="Syed Sirajuddin" userId="b76e419be22d4c98" providerId="LiveId" clId="{B41A09EC-F2E6-449C-9602-D5079231D08F}" dt="2025-04-14T23:39:36.541" v="11"/>
        <pc:sldMkLst>
          <pc:docMk/>
          <pc:sldMk cId="931029781" sldId="287"/>
        </pc:sldMkLst>
        <pc:spChg chg="mod">
          <ac:chgData name="Syed Sirajuddin" userId="b76e419be22d4c98" providerId="LiveId" clId="{B41A09EC-F2E6-449C-9602-D5079231D08F}" dt="2025-04-14T23:39:36.541" v="11"/>
          <ac:spMkLst>
            <pc:docMk/>
            <pc:sldMk cId="931029781" sldId="287"/>
            <ac:spMk id="2" creationId="{E36A1F76-FD0B-102E-EEAB-22EA539CE74A}"/>
          </ac:spMkLst>
        </pc:spChg>
      </pc:sldChg>
      <pc:sldChg chg="modSp mod">
        <pc:chgData name="Syed Sirajuddin" userId="b76e419be22d4c98" providerId="LiveId" clId="{B41A09EC-F2E6-449C-9602-D5079231D08F}" dt="2025-04-14T23:39:36.541" v="11"/>
        <pc:sldMkLst>
          <pc:docMk/>
          <pc:sldMk cId="998579565" sldId="288"/>
        </pc:sldMkLst>
        <pc:spChg chg="mod">
          <ac:chgData name="Syed Sirajuddin" userId="b76e419be22d4c98" providerId="LiveId" clId="{B41A09EC-F2E6-449C-9602-D5079231D08F}" dt="2025-04-14T23:39:36.541" v="11"/>
          <ac:spMkLst>
            <pc:docMk/>
            <pc:sldMk cId="998579565" sldId="288"/>
            <ac:spMk id="2" creationId="{641AE012-125D-4A50-6FA5-8BDCF74BAD7D}"/>
          </ac:spMkLst>
        </pc:spChg>
        <pc:spChg chg="mod">
          <ac:chgData name="Syed Sirajuddin" userId="b76e419be22d4c98" providerId="LiveId" clId="{B41A09EC-F2E6-449C-9602-D5079231D08F}" dt="2025-04-14T23:39:36.541" v="11"/>
          <ac:spMkLst>
            <pc:docMk/>
            <pc:sldMk cId="998579565" sldId="288"/>
            <ac:spMk id="5" creationId="{BDA24296-A100-2016-C5A1-EF9463D258C6}"/>
          </ac:spMkLst>
        </pc:spChg>
      </pc:sldChg>
      <pc:sldChg chg="modSp mod chgLayout">
        <pc:chgData name="Syed Sirajuddin" userId="b76e419be22d4c98" providerId="LiveId" clId="{B41A09EC-F2E6-449C-9602-D5079231D08F}" dt="2025-04-14T23:41:21.695" v="75" actId="6549"/>
        <pc:sldMkLst>
          <pc:docMk/>
          <pc:sldMk cId="0" sldId="290"/>
        </pc:sldMkLst>
        <pc:spChg chg="mod ord">
          <ac:chgData name="Syed Sirajuddin" userId="b76e419be22d4c98" providerId="LiveId" clId="{B41A09EC-F2E6-449C-9602-D5079231D08F}" dt="2025-04-14T23:41:21.695" v="75" actId="6549"/>
          <ac:spMkLst>
            <pc:docMk/>
            <pc:sldMk cId="0" sldId="290"/>
            <ac:spMk id="2" creationId="{00000000-0000-0000-0000-000000000000}"/>
          </ac:spMkLst>
        </pc:spChg>
        <pc:spChg chg="mod ord">
          <ac:chgData name="Syed Sirajuddin" userId="b76e419be22d4c98" providerId="LiveId" clId="{B41A09EC-F2E6-449C-9602-D5079231D08F}" dt="2025-04-14T23:40:53.064" v="38" actId="700"/>
          <ac:spMkLst>
            <pc:docMk/>
            <pc:sldMk cId="0" sldId="290"/>
            <ac:spMk id="3" creationId="{00000000-0000-0000-0000-000000000000}"/>
          </ac:spMkLst>
        </pc:spChg>
      </pc:sldChg>
      <pc:sldChg chg="modSp">
        <pc:chgData name="Syed Sirajuddin" userId="b76e419be22d4c98" providerId="LiveId" clId="{B41A09EC-F2E6-449C-9602-D5079231D08F}" dt="2025-04-14T23:39:36.541" v="11"/>
        <pc:sldMkLst>
          <pc:docMk/>
          <pc:sldMk cId="0" sldId="291"/>
        </pc:sldMkLst>
        <pc:spChg chg="mod">
          <ac:chgData name="Syed Sirajuddin" userId="b76e419be22d4c98" providerId="LiveId" clId="{B41A09EC-F2E6-449C-9602-D5079231D08F}" dt="2025-04-14T23:39:36.541" v="11"/>
          <ac:spMkLst>
            <pc:docMk/>
            <pc:sldMk cId="0" sldId="291"/>
            <ac:spMk id="2" creationId="{00000000-0000-0000-0000-000000000000}"/>
          </ac:spMkLst>
        </pc:spChg>
        <pc:spChg chg="mod">
          <ac:chgData name="Syed Sirajuddin" userId="b76e419be22d4c98" providerId="LiveId" clId="{B41A09EC-F2E6-449C-9602-D5079231D08F}" dt="2025-04-14T23:39:36.541" v="11"/>
          <ac:spMkLst>
            <pc:docMk/>
            <pc:sldMk cId="0" sldId="291"/>
            <ac:spMk id="3" creationId="{00000000-0000-0000-0000-000000000000}"/>
          </ac:spMkLst>
        </pc:spChg>
      </pc:sldChg>
      <pc:sldChg chg="modSp mod">
        <pc:chgData name="Syed Sirajuddin" userId="b76e419be22d4c98" providerId="LiveId" clId="{B41A09EC-F2E6-449C-9602-D5079231D08F}" dt="2025-04-14T23:41:50.114" v="104" actId="20577"/>
        <pc:sldMkLst>
          <pc:docMk/>
          <pc:sldMk cId="0" sldId="292"/>
        </pc:sldMkLst>
        <pc:spChg chg="mod">
          <ac:chgData name="Syed Sirajuddin" userId="b76e419be22d4c98" providerId="LiveId" clId="{B41A09EC-F2E6-449C-9602-D5079231D08F}" dt="2025-04-14T23:41:50.114" v="104" actId="20577"/>
          <ac:spMkLst>
            <pc:docMk/>
            <pc:sldMk cId="0" sldId="292"/>
            <ac:spMk id="2" creationId="{00000000-0000-0000-0000-000000000000}"/>
          </ac:spMkLst>
        </pc:spChg>
        <pc:spChg chg="mod">
          <ac:chgData name="Syed Sirajuddin" userId="b76e419be22d4c98" providerId="LiveId" clId="{B41A09EC-F2E6-449C-9602-D5079231D08F}" dt="2025-04-14T23:39:36.541" v="11"/>
          <ac:spMkLst>
            <pc:docMk/>
            <pc:sldMk cId="0" sldId="292"/>
            <ac:spMk id="3" creationId="{00000000-0000-0000-0000-000000000000}"/>
          </ac:spMkLst>
        </pc:spChg>
      </pc:sldChg>
      <pc:sldChg chg="modSp mod">
        <pc:chgData name="Syed Sirajuddin" userId="b76e419be22d4c98" providerId="LiveId" clId="{B41A09EC-F2E6-449C-9602-D5079231D08F}" dt="2025-04-14T23:42:02.498" v="120" actId="20577"/>
        <pc:sldMkLst>
          <pc:docMk/>
          <pc:sldMk cId="0" sldId="293"/>
        </pc:sldMkLst>
        <pc:spChg chg="mod">
          <ac:chgData name="Syed Sirajuddin" userId="b76e419be22d4c98" providerId="LiveId" clId="{B41A09EC-F2E6-449C-9602-D5079231D08F}" dt="2025-04-14T23:42:02.498" v="120" actId="20577"/>
          <ac:spMkLst>
            <pc:docMk/>
            <pc:sldMk cId="0" sldId="293"/>
            <ac:spMk id="2" creationId="{00000000-0000-0000-0000-000000000000}"/>
          </ac:spMkLst>
        </pc:spChg>
        <pc:spChg chg="mod">
          <ac:chgData name="Syed Sirajuddin" userId="b76e419be22d4c98" providerId="LiveId" clId="{B41A09EC-F2E6-449C-9602-D5079231D08F}" dt="2025-04-14T23:39:36.541" v="11"/>
          <ac:spMkLst>
            <pc:docMk/>
            <pc:sldMk cId="0" sldId="293"/>
            <ac:spMk id="3" creationId="{00000000-0000-0000-0000-000000000000}"/>
          </ac:spMkLst>
        </pc:spChg>
      </pc:sldChg>
      <pc:sldChg chg="modSp mod">
        <pc:chgData name="Syed Sirajuddin" userId="b76e419be22d4c98" providerId="LiveId" clId="{B41A09EC-F2E6-449C-9602-D5079231D08F}" dt="2025-04-14T23:42:20.041" v="145" actId="20577"/>
        <pc:sldMkLst>
          <pc:docMk/>
          <pc:sldMk cId="0" sldId="294"/>
        </pc:sldMkLst>
        <pc:spChg chg="mod">
          <ac:chgData name="Syed Sirajuddin" userId="b76e419be22d4c98" providerId="LiveId" clId="{B41A09EC-F2E6-449C-9602-D5079231D08F}" dt="2025-04-14T23:42:20.041" v="145" actId="20577"/>
          <ac:spMkLst>
            <pc:docMk/>
            <pc:sldMk cId="0" sldId="294"/>
            <ac:spMk id="2" creationId="{00000000-0000-0000-0000-000000000000}"/>
          </ac:spMkLst>
        </pc:spChg>
        <pc:spChg chg="mod">
          <ac:chgData name="Syed Sirajuddin" userId="b76e419be22d4c98" providerId="LiveId" clId="{B41A09EC-F2E6-449C-9602-D5079231D08F}" dt="2025-04-14T23:39:36.541" v="11"/>
          <ac:spMkLst>
            <pc:docMk/>
            <pc:sldMk cId="0" sldId="294"/>
            <ac:spMk id="3" creationId="{00000000-0000-0000-0000-000000000000}"/>
          </ac:spMkLst>
        </pc:spChg>
      </pc:sldChg>
      <pc:sldChg chg="modSp mod">
        <pc:chgData name="Syed Sirajuddin" userId="b76e419be22d4c98" providerId="LiveId" clId="{B41A09EC-F2E6-449C-9602-D5079231D08F}" dt="2025-04-14T23:42:50.073" v="176" actId="6549"/>
        <pc:sldMkLst>
          <pc:docMk/>
          <pc:sldMk cId="0" sldId="295"/>
        </pc:sldMkLst>
        <pc:spChg chg="mod">
          <ac:chgData name="Syed Sirajuddin" userId="b76e419be22d4c98" providerId="LiveId" clId="{B41A09EC-F2E6-449C-9602-D5079231D08F}" dt="2025-04-14T23:42:50.073" v="176" actId="6549"/>
          <ac:spMkLst>
            <pc:docMk/>
            <pc:sldMk cId="0" sldId="295"/>
            <ac:spMk id="2" creationId="{00000000-0000-0000-0000-000000000000}"/>
          </ac:spMkLst>
        </pc:spChg>
      </pc:sldChg>
      <pc:sldChg chg="modSp mod">
        <pc:chgData name="Syed Sirajuddin" userId="b76e419be22d4c98" providerId="LiveId" clId="{B41A09EC-F2E6-449C-9602-D5079231D08F}" dt="2025-04-14T23:43:02.985" v="203" actId="6549"/>
        <pc:sldMkLst>
          <pc:docMk/>
          <pc:sldMk cId="0" sldId="296"/>
        </pc:sldMkLst>
        <pc:spChg chg="mod">
          <ac:chgData name="Syed Sirajuddin" userId="b76e419be22d4c98" providerId="LiveId" clId="{B41A09EC-F2E6-449C-9602-D5079231D08F}" dt="2025-04-14T23:43:02.985" v="203" actId="6549"/>
          <ac:spMkLst>
            <pc:docMk/>
            <pc:sldMk cId="0" sldId="296"/>
            <ac:spMk id="2" creationId="{00000000-0000-0000-0000-000000000000}"/>
          </ac:spMkLst>
        </pc:spChg>
        <pc:spChg chg="mod">
          <ac:chgData name="Syed Sirajuddin" userId="b76e419be22d4c98" providerId="LiveId" clId="{B41A09EC-F2E6-449C-9602-D5079231D08F}" dt="2025-04-14T23:39:36.541" v="11"/>
          <ac:spMkLst>
            <pc:docMk/>
            <pc:sldMk cId="0" sldId="296"/>
            <ac:spMk id="3" creationId="{00000000-0000-0000-0000-000000000000}"/>
          </ac:spMkLst>
        </pc:spChg>
      </pc:sldChg>
      <pc:sldChg chg="modSp mod">
        <pc:chgData name="Syed Sirajuddin" userId="b76e419be22d4c98" providerId="LiveId" clId="{B41A09EC-F2E6-449C-9602-D5079231D08F}" dt="2025-04-14T23:43:19.161" v="227" actId="6549"/>
        <pc:sldMkLst>
          <pc:docMk/>
          <pc:sldMk cId="0" sldId="297"/>
        </pc:sldMkLst>
        <pc:spChg chg="mod">
          <ac:chgData name="Syed Sirajuddin" userId="b76e419be22d4c98" providerId="LiveId" clId="{B41A09EC-F2E6-449C-9602-D5079231D08F}" dt="2025-04-14T23:43:19.161" v="227" actId="6549"/>
          <ac:spMkLst>
            <pc:docMk/>
            <pc:sldMk cId="0" sldId="297"/>
            <ac:spMk id="2" creationId="{00000000-0000-0000-0000-000000000000}"/>
          </ac:spMkLst>
        </pc:spChg>
        <pc:spChg chg="mod">
          <ac:chgData name="Syed Sirajuddin" userId="b76e419be22d4c98" providerId="LiveId" clId="{B41A09EC-F2E6-449C-9602-D5079231D08F}" dt="2025-04-14T23:39:36.541" v="11"/>
          <ac:spMkLst>
            <pc:docMk/>
            <pc:sldMk cId="0" sldId="297"/>
            <ac:spMk id="3" creationId="{00000000-0000-0000-0000-000000000000}"/>
          </ac:spMkLst>
        </pc:spChg>
      </pc:sldChg>
      <pc:sldChg chg="modSp">
        <pc:chgData name="Syed Sirajuddin" userId="b76e419be22d4c98" providerId="LiveId" clId="{B41A09EC-F2E6-449C-9602-D5079231D08F}" dt="2025-04-14T23:39:36.541" v="11"/>
        <pc:sldMkLst>
          <pc:docMk/>
          <pc:sldMk cId="1170120033" sldId="298"/>
        </pc:sldMkLst>
        <pc:spChg chg="mod">
          <ac:chgData name="Syed Sirajuddin" userId="b76e419be22d4c98" providerId="LiveId" clId="{B41A09EC-F2E6-449C-9602-D5079231D08F}" dt="2025-04-14T23:39:36.541" v="11"/>
          <ac:spMkLst>
            <pc:docMk/>
            <pc:sldMk cId="1170120033" sldId="298"/>
            <ac:spMk id="2" creationId="{A4B476A0-E70F-FADF-3243-C8FCEA019C4C}"/>
          </ac:spMkLst>
        </pc:spChg>
        <pc:spChg chg="mod">
          <ac:chgData name="Syed Sirajuddin" userId="b76e419be22d4c98" providerId="LiveId" clId="{B41A09EC-F2E6-449C-9602-D5079231D08F}" dt="2025-04-14T23:39:36.541" v="11"/>
          <ac:spMkLst>
            <pc:docMk/>
            <pc:sldMk cId="1170120033" sldId="298"/>
            <ac:spMk id="4" creationId="{0BB9B37A-B0CD-7AE4-E629-3FF85652F361}"/>
          </ac:spMkLst>
        </pc:spChg>
        <pc:spChg chg="mod">
          <ac:chgData name="Syed Sirajuddin" userId="b76e419be22d4c98" providerId="LiveId" clId="{B41A09EC-F2E6-449C-9602-D5079231D08F}" dt="2025-04-14T23:39:36.541" v="11"/>
          <ac:spMkLst>
            <pc:docMk/>
            <pc:sldMk cId="1170120033" sldId="298"/>
            <ac:spMk id="6" creationId="{B09A6676-C928-A67D-29C2-687184DE0A8E}"/>
          </ac:spMkLst>
        </pc:spChg>
      </pc:sldChg>
      <pc:sldChg chg="modSp">
        <pc:chgData name="Syed Sirajuddin" userId="b76e419be22d4c98" providerId="LiveId" clId="{B41A09EC-F2E6-449C-9602-D5079231D08F}" dt="2025-04-14T23:39:36.541" v="11"/>
        <pc:sldMkLst>
          <pc:docMk/>
          <pc:sldMk cId="3128427623" sldId="299"/>
        </pc:sldMkLst>
        <pc:spChg chg="mod">
          <ac:chgData name="Syed Sirajuddin" userId="b76e419be22d4c98" providerId="LiveId" clId="{B41A09EC-F2E6-449C-9602-D5079231D08F}" dt="2025-04-14T23:39:36.541" v="11"/>
          <ac:spMkLst>
            <pc:docMk/>
            <pc:sldMk cId="3128427623" sldId="299"/>
            <ac:spMk id="2" creationId="{AD173D5A-6755-95B2-27B9-59569B5A163E}"/>
          </ac:spMkLst>
        </pc:spChg>
        <pc:spChg chg="mod">
          <ac:chgData name="Syed Sirajuddin" userId="b76e419be22d4c98" providerId="LiveId" clId="{B41A09EC-F2E6-449C-9602-D5079231D08F}" dt="2025-04-14T23:39:36.541" v="11"/>
          <ac:spMkLst>
            <pc:docMk/>
            <pc:sldMk cId="3128427623" sldId="299"/>
            <ac:spMk id="4" creationId="{D2C964BC-D4A9-7C78-BC3D-FCC5321DCAB9}"/>
          </ac:spMkLst>
        </pc:spChg>
        <pc:spChg chg="mod">
          <ac:chgData name="Syed Sirajuddin" userId="b76e419be22d4c98" providerId="LiveId" clId="{B41A09EC-F2E6-449C-9602-D5079231D08F}" dt="2025-04-14T23:39:36.541" v="11"/>
          <ac:spMkLst>
            <pc:docMk/>
            <pc:sldMk cId="3128427623" sldId="299"/>
            <ac:spMk id="5" creationId="{9E53AFA6-5F8E-2CAF-CDA8-97E74AFFC5DA}"/>
          </ac:spMkLst>
        </pc:spChg>
        <pc:spChg chg="mod">
          <ac:chgData name="Syed Sirajuddin" userId="b76e419be22d4c98" providerId="LiveId" clId="{B41A09EC-F2E6-449C-9602-D5079231D08F}" dt="2025-04-14T23:39:36.541" v="11"/>
          <ac:spMkLst>
            <pc:docMk/>
            <pc:sldMk cId="3128427623" sldId="299"/>
            <ac:spMk id="6" creationId="{DC8D703A-812E-2EE1-0DE4-CBA1BD5A9AAC}"/>
          </ac:spMkLst>
        </pc:spChg>
        <pc:spChg chg="mod">
          <ac:chgData name="Syed Sirajuddin" userId="b76e419be22d4c98" providerId="LiveId" clId="{B41A09EC-F2E6-449C-9602-D5079231D08F}" dt="2025-04-14T23:39:36.541" v="11"/>
          <ac:spMkLst>
            <pc:docMk/>
            <pc:sldMk cId="3128427623" sldId="299"/>
            <ac:spMk id="7" creationId="{57FE46C3-E685-44E8-2932-EBE41C14903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3.m4a>
</file>

<file path=ppt/media/media4.m4a>
</file>

<file path=ppt/media/media5.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9A0C44-3922-4B0D-A667-1D07876F9DE9}" type="datetimeFigureOut">
              <a:rPr lang="en-US" smtClean="0"/>
              <a:t>4/14/25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4035F5-552C-4B08-99B5-271EA86D491F}" type="slidenum">
              <a:rPr lang="en-US" smtClean="0"/>
              <a:t>‹#›</a:t>
            </a:fld>
            <a:endParaRPr lang="en-US"/>
          </a:p>
        </p:txBody>
      </p:sp>
    </p:spTree>
    <p:extLst>
      <p:ext uri="{BB962C8B-B14F-4D97-AF65-F5344CB8AC3E}">
        <p14:creationId xmlns:p14="http://schemas.microsoft.com/office/powerpoint/2010/main" val="2289657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4035F5-552C-4B08-99B5-271EA86D491F}" type="slidenum">
              <a:rPr lang="en-US" smtClean="0"/>
              <a:t>11</a:t>
            </a:fld>
            <a:endParaRPr lang="en-US"/>
          </a:p>
        </p:txBody>
      </p:sp>
    </p:spTree>
    <p:extLst>
      <p:ext uri="{BB962C8B-B14F-4D97-AF65-F5344CB8AC3E}">
        <p14:creationId xmlns:p14="http://schemas.microsoft.com/office/powerpoint/2010/main" val="2181254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2816706-AD13-463F-9B66-67E1B326C14D}" type="datetimeFigureOut">
              <a:rPr lang="en-US" smtClean="0"/>
              <a:t>4/14/25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1572175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816706-AD13-463F-9B66-67E1B326C14D}" type="datetimeFigureOut">
              <a:rPr lang="en-US" smtClean="0"/>
              <a:t>4/14/25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25296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816706-AD13-463F-9B66-67E1B326C14D}" type="datetimeFigureOut">
              <a:rPr lang="en-US" smtClean="0"/>
              <a:t>4/14/25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A6479-99AC-4BA8-91D6-F1B4809FFA8E}"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33685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816706-AD13-463F-9B66-67E1B326C14D}" type="datetimeFigureOut">
              <a:rPr lang="en-US" smtClean="0"/>
              <a:t>4/14/25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39635201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816706-AD13-463F-9B66-67E1B326C14D}" type="datetimeFigureOut">
              <a:rPr lang="en-US" smtClean="0"/>
              <a:t>4/14/25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A6479-99AC-4BA8-91D6-F1B4809FFA8E}"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803095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816706-AD13-463F-9B66-67E1B326C14D}" type="datetimeFigureOut">
              <a:rPr lang="en-US" smtClean="0"/>
              <a:t>4/14/25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29882091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816706-AD13-463F-9B66-67E1B326C14D}" type="datetimeFigureOut">
              <a:rPr lang="en-US" smtClean="0"/>
              <a:t>4/14/25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9825835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816706-AD13-463F-9B66-67E1B326C14D}" type="datetimeFigureOut">
              <a:rPr lang="en-US" smtClean="0"/>
              <a:t>4/14/25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2835361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816706-AD13-463F-9B66-67E1B326C14D}" type="datetimeFigureOut">
              <a:rPr lang="en-US" smtClean="0"/>
              <a:t>4/14/25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2202800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816706-AD13-463F-9B66-67E1B326C14D}" type="datetimeFigureOut">
              <a:rPr lang="en-US" smtClean="0"/>
              <a:t>4/14/25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2787563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816706-AD13-463F-9B66-67E1B326C14D}" type="datetimeFigureOut">
              <a:rPr lang="en-US" smtClean="0"/>
              <a:t>4/14/25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2243582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2816706-AD13-463F-9B66-67E1B326C14D}" type="datetimeFigureOut">
              <a:rPr lang="en-US" smtClean="0"/>
              <a:t>4/14/25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10371574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2816706-AD13-463F-9B66-67E1B326C14D}" type="datetimeFigureOut">
              <a:rPr lang="en-US" smtClean="0"/>
              <a:t>4/14/25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3445579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816706-AD13-463F-9B66-67E1B326C14D}" type="datetimeFigureOut">
              <a:rPr lang="en-US" smtClean="0"/>
              <a:t>4/14/25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38398832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816706-AD13-463F-9B66-67E1B326C14D}" type="datetimeFigureOut">
              <a:rPr lang="en-US" smtClean="0"/>
              <a:t>4/14/25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1728851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2816706-AD13-463F-9B66-67E1B326C14D}" type="datetimeFigureOut">
              <a:rPr lang="en-US" smtClean="0"/>
              <a:t>4/14/25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6A6479-99AC-4BA8-91D6-F1B4809FFA8E}" type="slidenum">
              <a:rPr lang="en-US" smtClean="0"/>
              <a:t>‹#›</a:t>
            </a:fld>
            <a:endParaRPr lang="en-US"/>
          </a:p>
        </p:txBody>
      </p:sp>
    </p:spTree>
    <p:extLst>
      <p:ext uri="{BB962C8B-B14F-4D97-AF65-F5344CB8AC3E}">
        <p14:creationId xmlns:p14="http://schemas.microsoft.com/office/powerpoint/2010/main" val="1768280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2816706-AD13-463F-9B66-67E1B326C14D}" type="datetimeFigureOut">
              <a:rPr lang="en-US" smtClean="0"/>
              <a:t>4/14/25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46A6479-99AC-4BA8-91D6-F1B4809FFA8E}" type="slidenum">
              <a:rPr lang="en-US" smtClean="0"/>
              <a:t>‹#›</a:t>
            </a:fld>
            <a:endParaRPr lang="en-US"/>
          </a:p>
        </p:txBody>
      </p:sp>
    </p:spTree>
    <p:extLst>
      <p:ext uri="{BB962C8B-B14F-4D97-AF65-F5344CB8AC3E}">
        <p14:creationId xmlns:p14="http://schemas.microsoft.com/office/powerpoint/2010/main" val="410105946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png"/><Relationship Id="rId5" Type="http://schemas.openxmlformats.org/officeDocument/2006/relationships/hyperlink" Target="https://github.com/AtulAneja/AAI501FinalProject" TargetMode="External"/><Relationship Id="rId4" Type="http://schemas.openxmlformats.org/officeDocument/2006/relationships/hyperlink" Target="https://www.youtube.com/watch?v=VM9JW4AUZws&amp;ab_channel=AtulAneja"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0.png"/><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55ED3-5CA2-6753-2023-1AD4A398659A}"/>
              </a:ext>
            </a:extLst>
          </p:cNvPr>
          <p:cNvSpPr>
            <a:spLocks noGrp="1"/>
          </p:cNvSpPr>
          <p:nvPr>
            <p:ph type="ctrTitle"/>
          </p:nvPr>
        </p:nvSpPr>
        <p:spPr>
          <a:xfrm>
            <a:off x="720762" y="3747897"/>
            <a:ext cx="8630065" cy="2591301"/>
          </a:xfrm>
        </p:spPr>
        <p:txBody>
          <a:bodyPr>
            <a:normAutofit/>
          </a:bodyPr>
          <a:lstStyle/>
          <a:p>
            <a:r>
              <a:rPr lang="en-US" sz="1800" b="1" dirty="0">
                <a:solidFill>
                  <a:srgbClr val="002060"/>
                </a:solidFill>
                <a:latin typeface="Times New Roman" panose="02020603050405020304" pitchFamily="18" charset="0"/>
                <a:cs typeface="Times New Roman" panose="02020603050405020304" pitchFamily="18" charset="0"/>
              </a:rPr>
              <a:t>Presenters: Atul Aneja, Divya Kamath and Syed Sirajuddin</a:t>
            </a:r>
            <a:br>
              <a:rPr lang="en-US" sz="1800" b="1" dirty="0">
                <a:solidFill>
                  <a:srgbClr val="002060"/>
                </a:solidFill>
                <a:latin typeface="Times New Roman" panose="02020603050405020304" pitchFamily="18" charset="0"/>
                <a:cs typeface="Times New Roman" panose="02020603050405020304" pitchFamily="18" charset="0"/>
              </a:rPr>
            </a:br>
            <a:r>
              <a:rPr lang="en-US" sz="1800" b="1" dirty="0">
                <a:solidFill>
                  <a:srgbClr val="002060"/>
                </a:solidFill>
                <a:latin typeface="Times New Roman" panose="02020603050405020304" pitchFamily="18" charset="0"/>
                <a:cs typeface="Times New Roman" panose="02020603050405020304" pitchFamily="18" charset="0"/>
              </a:rPr>
              <a:t>AAI 501 Capstone Project (April 11</a:t>
            </a:r>
            <a:r>
              <a:rPr lang="en-US" sz="1800" b="1" baseline="30000" dirty="0">
                <a:solidFill>
                  <a:srgbClr val="002060"/>
                </a:solidFill>
                <a:latin typeface="Times New Roman" panose="02020603050405020304" pitchFamily="18" charset="0"/>
                <a:cs typeface="Times New Roman" panose="02020603050405020304" pitchFamily="18" charset="0"/>
              </a:rPr>
              <a:t>th</a:t>
            </a:r>
            <a:r>
              <a:rPr lang="en-US" sz="1800" b="1" dirty="0">
                <a:solidFill>
                  <a:srgbClr val="002060"/>
                </a:solidFill>
                <a:latin typeface="Times New Roman" panose="02020603050405020304" pitchFamily="18" charset="0"/>
                <a:cs typeface="Times New Roman" panose="02020603050405020304" pitchFamily="18" charset="0"/>
              </a:rPr>
              <a:t>, 2025)</a:t>
            </a:r>
            <a:br>
              <a:rPr lang="en-US" sz="1800" b="1" dirty="0">
                <a:solidFill>
                  <a:srgbClr val="002060"/>
                </a:solidFill>
                <a:latin typeface="Times New Roman" panose="02020603050405020304" pitchFamily="18" charset="0"/>
                <a:cs typeface="Times New Roman" panose="02020603050405020304" pitchFamily="18" charset="0"/>
              </a:rPr>
            </a:br>
            <a:br>
              <a:rPr lang="en-US" sz="1800" b="1" dirty="0">
                <a:solidFill>
                  <a:srgbClr val="002060"/>
                </a:solidFill>
                <a:latin typeface="Times New Roman" panose="02020603050405020304" pitchFamily="18" charset="0"/>
                <a:cs typeface="Times New Roman" panose="02020603050405020304" pitchFamily="18" charset="0"/>
              </a:rPr>
            </a:br>
            <a:r>
              <a:rPr lang="en-US" sz="1800" b="1" dirty="0">
                <a:solidFill>
                  <a:srgbClr val="002060"/>
                </a:solidFill>
                <a:latin typeface="Times New Roman" panose="02020603050405020304" pitchFamily="18" charset="0"/>
                <a:cs typeface="Times New Roman" panose="02020603050405020304" pitchFamily="18" charset="0"/>
              </a:rPr>
              <a:t>Video Link: </a:t>
            </a:r>
            <a:r>
              <a:rPr lang="en-US" sz="1800" b="1" dirty="0">
                <a:solidFill>
                  <a:schemeClr val="accent5">
                    <a:lumMod val="60000"/>
                    <a:lumOff val="40000"/>
                  </a:schemeClr>
                </a:solidFill>
                <a:latin typeface="Times New Roman" panose="02020603050405020304" pitchFamily="18" charset="0"/>
                <a:cs typeface="Times New Roman" panose="02020603050405020304" pitchFamily="18" charset="0"/>
                <a:hlinkClick r:id="rId4"/>
              </a:rPr>
              <a:t>https://www.youtube.com/watch?v=VM9JW4AUZws&amp;ab_channel=AtulAneja</a:t>
            </a:r>
            <a:br>
              <a:rPr lang="en-US" sz="1800" b="1" dirty="0">
                <a:solidFill>
                  <a:schemeClr val="accent5">
                    <a:lumMod val="60000"/>
                    <a:lumOff val="40000"/>
                  </a:schemeClr>
                </a:solidFill>
                <a:latin typeface="Times New Roman" panose="02020603050405020304" pitchFamily="18" charset="0"/>
                <a:cs typeface="Times New Roman" panose="02020603050405020304" pitchFamily="18" charset="0"/>
              </a:rPr>
            </a:br>
            <a:r>
              <a:rPr lang="en-US" sz="1800" b="1" dirty="0">
                <a:solidFill>
                  <a:srgbClr val="002060"/>
                </a:solidFill>
                <a:latin typeface="Times New Roman" panose="02020603050405020304" pitchFamily="18" charset="0"/>
                <a:cs typeface="Times New Roman" panose="02020603050405020304" pitchFamily="18" charset="0"/>
              </a:rPr>
              <a:t>GitHub Link: </a:t>
            </a:r>
            <a:br>
              <a:rPr lang="en-US" sz="1800" b="1" dirty="0">
                <a:solidFill>
                  <a:srgbClr val="002060"/>
                </a:solidFill>
                <a:latin typeface="Times New Roman" panose="02020603050405020304" pitchFamily="18" charset="0"/>
                <a:cs typeface="Times New Roman" panose="02020603050405020304" pitchFamily="18" charset="0"/>
              </a:rPr>
            </a:br>
            <a:r>
              <a:rPr lang="en-US" sz="1800" b="1" dirty="0">
                <a:solidFill>
                  <a:schemeClr val="accent5">
                    <a:lumMod val="60000"/>
                    <a:lumOff val="40000"/>
                  </a:schemeClr>
                </a:solidFill>
                <a:latin typeface="Times New Roman" panose="02020603050405020304" pitchFamily="18" charset="0"/>
                <a:cs typeface="Times New Roman" panose="02020603050405020304" pitchFamily="18" charset="0"/>
                <a:hlinkClick r:id="rId5"/>
              </a:rPr>
              <a:t>https://github.com/AtulAneja/AAI501FinalProject</a:t>
            </a:r>
            <a:br>
              <a:rPr lang="en-US" sz="1800" b="1" dirty="0">
                <a:solidFill>
                  <a:srgbClr val="002060"/>
                </a:solidFill>
                <a:latin typeface="Times New Roman" panose="02020603050405020304" pitchFamily="18" charset="0"/>
                <a:cs typeface="Times New Roman" panose="02020603050405020304" pitchFamily="18" charset="0"/>
                <a:hlinkClick r:id="rId5"/>
              </a:rPr>
            </a:br>
            <a:endParaRPr lang="en-US" sz="1800" b="1" dirty="0">
              <a:solidFill>
                <a:srgbClr val="00206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E716E190-CA01-F22B-92B5-DBD8444271F6}"/>
              </a:ext>
            </a:extLst>
          </p:cNvPr>
          <p:cNvSpPr>
            <a:spLocks noGrp="1"/>
          </p:cNvSpPr>
          <p:nvPr>
            <p:ph type="subTitle" idx="1"/>
          </p:nvPr>
        </p:nvSpPr>
        <p:spPr>
          <a:xfrm>
            <a:off x="947058" y="1491343"/>
            <a:ext cx="10123714" cy="2121210"/>
          </a:xfrm>
        </p:spPr>
        <p:txBody>
          <a:bodyPr>
            <a:normAutofit/>
          </a:bodyPr>
          <a:lstStyle/>
          <a:p>
            <a:endParaRPr lang="en-US" sz="1700" b="1" dirty="0"/>
          </a:p>
          <a:p>
            <a:r>
              <a:rPr lang="en-US" sz="2800" b="1" dirty="0">
                <a:solidFill>
                  <a:srgbClr val="002060"/>
                </a:solidFill>
                <a:latin typeface="Times New Roman" panose="02020603050405020304" pitchFamily="18" charset="0"/>
                <a:cs typeface="Times New Roman" panose="02020603050405020304" pitchFamily="18" charset="0"/>
              </a:rPr>
              <a:t>Artificial Intelligence and Machine Learning Techniques to Analyze Trade and Tariff impacts on the Economic Outcomes </a:t>
            </a:r>
          </a:p>
        </p:txBody>
      </p:sp>
      <p:pic>
        <p:nvPicPr>
          <p:cNvPr id="5" name="TitleSlide">
            <a:hlinkClick r:id="" action="ppaction://media"/>
            <a:extLst>
              <a:ext uri="{FF2B5EF4-FFF2-40B4-BE49-F238E27FC236}">
                <a16:creationId xmlns:a16="http://schemas.microsoft.com/office/drawing/2014/main" id="{ACD2E3AC-27DB-FE30-BE36-6DB7979F3AB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04115" y="3489348"/>
            <a:ext cx="609600" cy="609600"/>
          </a:xfrm>
          <a:prstGeom prst="rect">
            <a:avLst/>
          </a:prstGeom>
        </p:spPr>
      </p:pic>
    </p:spTree>
    <p:extLst>
      <p:ext uri="{BB962C8B-B14F-4D97-AF65-F5344CB8AC3E}">
        <p14:creationId xmlns:p14="http://schemas.microsoft.com/office/powerpoint/2010/main" val="4094721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7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2E1DD-F41F-9EFF-C610-43319EDBAA4C}"/>
              </a:ext>
            </a:extLst>
          </p:cNvPr>
          <p:cNvSpPr>
            <a:spLocks noGrp="1"/>
          </p:cNvSpPr>
          <p:nvPr>
            <p:ph type="title"/>
          </p:nvPr>
        </p:nvSpPr>
        <p:spPr/>
        <p:txBody>
          <a:bodyPr/>
          <a:lstStyle/>
          <a:p>
            <a:r>
              <a:rPr lang="en-US" dirty="0" err="1"/>
              <a:t>Catboost</a:t>
            </a:r>
            <a:r>
              <a:rPr lang="en-US" dirty="0"/>
              <a:t> Libraries</a:t>
            </a:r>
          </a:p>
        </p:txBody>
      </p:sp>
      <p:sp>
        <p:nvSpPr>
          <p:cNvPr id="3" name="Content Placeholder 2">
            <a:extLst>
              <a:ext uri="{FF2B5EF4-FFF2-40B4-BE49-F238E27FC236}">
                <a16:creationId xmlns:a16="http://schemas.microsoft.com/office/drawing/2014/main" id="{D501F6E6-7E20-BE6B-21AD-E87C72F6EBDE}"/>
              </a:ext>
            </a:extLst>
          </p:cNvPr>
          <p:cNvSpPr>
            <a:spLocks noGrp="1"/>
          </p:cNvSpPr>
          <p:nvPr>
            <p:ph idx="1"/>
          </p:nvPr>
        </p:nvSpPr>
        <p:spPr/>
        <p:txBody>
          <a:bodyPr/>
          <a:lstStyle/>
          <a:p>
            <a:r>
              <a:rPr lang="en-US" dirty="0"/>
              <a:t>Native support for categorical boosting</a:t>
            </a:r>
          </a:p>
          <a:p>
            <a:r>
              <a:rPr lang="en-US" dirty="0"/>
              <a:t>Handles missing values without requiring imputation</a:t>
            </a:r>
          </a:p>
          <a:p>
            <a:r>
              <a:rPr lang="en-US" dirty="0"/>
              <a:t>Learns target-based statistics without overfitting</a:t>
            </a:r>
          </a:p>
          <a:p>
            <a:r>
              <a:rPr lang="en-US" dirty="0"/>
              <a:t>Supports regression, classification, ranking, and time-series forecasting</a:t>
            </a:r>
          </a:p>
          <a:p>
            <a:r>
              <a:rPr lang="en-US" dirty="0"/>
              <a:t>Similar libraries:</a:t>
            </a:r>
          </a:p>
          <a:p>
            <a:pPr lvl="1"/>
            <a:r>
              <a:rPr lang="en-US" dirty="0"/>
              <a:t> </a:t>
            </a:r>
            <a:r>
              <a:rPr lang="en-US" dirty="0" err="1"/>
              <a:t>XGBoost</a:t>
            </a:r>
            <a:r>
              <a:rPr lang="en-US" dirty="0"/>
              <a:t> </a:t>
            </a:r>
          </a:p>
          <a:p>
            <a:pPr lvl="1"/>
            <a:r>
              <a:rPr lang="en-US" dirty="0" err="1"/>
              <a:t>LightGBM</a:t>
            </a:r>
            <a:endParaRPr lang="en-US" dirty="0"/>
          </a:p>
        </p:txBody>
      </p:sp>
      <p:pic>
        <p:nvPicPr>
          <p:cNvPr id="4" name="Catboost">
            <a:hlinkClick r:id="" action="ppaction://media"/>
            <a:extLst>
              <a:ext uri="{FF2B5EF4-FFF2-40B4-BE49-F238E27FC236}">
                <a16:creationId xmlns:a16="http://schemas.microsoft.com/office/drawing/2014/main" id="{B66AAA78-09F1-CA12-B338-80A6F5FC222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42507" y="230188"/>
            <a:ext cx="609600" cy="609600"/>
          </a:xfrm>
          <a:prstGeom prst="rect">
            <a:avLst/>
          </a:prstGeom>
        </p:spPr>
      </p:pic>
    </p:spTree>
    <p:extLst>
      <p:ext uri="{BB962C8B-B14F-4D97-AF65-F5344CB8AC3E}">
        <p14:creationId xmlns:p14="http://schemas.microsoft.com/office/powerpoint/2010/main" val="1867898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38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44D93-C581-AC54-1EEC-646B6BB8DDE9}"/>
              </a:ext>
            </a:extLst>
          </p:cNvPr>
          <p:cNvSpPr>
            <a:spLocks noGrp="1"/>
          </p:cNvSpPr>
          <p:nvPr>
            <p:ph type="title"/>
          </p:nvPr>
        </p:nvSpPr>
        <p:spPr/>
        <p:txBody>
          <a:bodyPr/>
          <a:lstStyle/>
          <a:p>
            <a:r>
              <a:rPr lang="en-US" dirty="0" err="1"/>
              <a:t>Catboost</a:t>
            </a:r>
            <a:r>
              <a:rPr lang="en-US" dirty="0"/>
              <a:t> hyperparameters</a:t>
            </a:r>
          </a:p>
        </p:txBody>
      </p:sp>
      <p:graphicFrame>
        <p:nvGraphicFramePr>
          <p:cNvPr id="4" name="Content Placeholder 3">
            <a:extLst>
              <a:ext uri="{FF2B5EF4-FFF2-40B4-BE49-F238E27FC236}">
                <a16:creationId xmlns:a16="http://schemas.microsoft.com/office/drawing/2014/main" id="{94D521A4-FCDF-EDC5-6126-1F89B79318D8}"/>
              </a:ext>
            </a:extLst>
          </p:cNvPr>
          <p:cNvGraphicFramePr>
            <a:graphicFrameLocks noGrp="1"/>
          </p:cNvGraphicFramePr>
          <p:nvPr>
            <p:ph idx="1"/>
            <p:extLst>
              <p:ext uri="{D42A27DB-BD31-4B8C-83A1-F6EECF244321}">
                <p14:modId xmlns:p14="http://schemas.microsoft.com/office/powerpoint/2010/main" val="2934774242"/>
              </p:ext>
            </p:extLst>
          </p:nvPr>
        </p:nvGraphicFramePr>
        <p:xfrm>
          <a:off x="838200" y="2355374"/>
          <a:ext cx="10515600" cy="3566160"/>
        </p:xfrm>
        <a:graphic>
          <a:graphicData uri="http://schemas.openxmlformats.org/drawingml/2006/table">
            <a:tbl>
              <a:tblPr/>
              <a:tblGrid>
                <a:gridCol w="2628900">
                  <a:extLst>
                    <a:ext uri="{9D8B030D-6E8A-4147-A177-3AD203B41FA5}">
                      <a16:colId xmlns:a16="http://schemas.microsoft.com/office/drawing/2014/main" val="4047716850"/>
                    </a:ext>
                  </a:extLst>
                </a:gridCol>
                <a:gridCol w="2628900">
                  <a:extLst>
                    <a:ext uri="{9D8B030D-6E8A-4147-A177-3AD203B41FA5}">
                      <a16:colId xmlns:a16="http://schemas.microsoft.com/office/drawing/2014/main" val="531558635"/>
                    </a:ext>
                  </a:extLst>
                </a:gridCol>
                <a:gridCol w="2628900">
                  <a:extLst>
                    <a:ext uri="{9D8B030D-6E8A-4147-A177-3AD203B41FA5}">
                      <a16:colId xmlns:a16="http://schemas.microsoft.com/office/drawing/2014/main" val="3710264742"/>
                    </a:ext>
                  </a:extLst>
                </a:gridCol>
                <a:gridCol w="2628900">
                  <a:extLst>
                    <a:ext uri="{9D8B030D-6E8A-4147-A177-3AD203B41FA5}">
                      <a16:colId xmlns:a16="http://schemas.microsoft.com/office/drawing/2014/main" val="365421281"/>
                    </a:ext>
                  </a:extLst>
                </a:gridCol>
              </a:tblGrid>
              <a:tr h="0">
                <a:tc>
                  <a:txBody>
                    <a:bodyPr/>
                    <a:lstStyle/>
                    <a:p>
                      <a:r>
                        <a:rPr lang="en-US"/>
                        <a:t>Parameter</a:t>
                      </a:r>
                    </a:p>
                  </a:txBody>
                  <a:tcPr anchor="ctr">
                    <a:lnL>
                      <a:noFill/>
                    </a:lnL>
                    <a:lnR>
                      <a:noFill/>
                    </a:lnR>
                    <a:lnT>
                      <a:noFill/>
                    </a:lnT>
                    <a:lnB>
                      <a:noFill/>
                    </a:lnB>
                    <a:noFill/>
                  </a:tcPr>
                </a:tc>
                <a:tc>
                  <a:txBody>
                    <a:bodyPr/>
                    <a:lstStyle/>
                    <a:p>
                      <a:r>
                        <a:rPr lang="en-US"/>
                        <a:t>Meaning</a:t>
                      </a:r>
                    </a:p>
                  </a:txBody>
                  <a:tcPr anchor="ctr">
                    <a:lnL>
                      <a:noFill/>
                    </a:lnL>
                    <a:lnR>
                      <a:noFill/>
                    </a:lnR>
                    <a:lnT>
                      <a:noFill/>
                    </a:lnT>
                    <a:lnB>
                      <a:noFill/>
                    </a:lnB>
                    <a:noFill/>
                  </a:tcPr>
                </a:tc>
                <a:tc>
                  <a:txBody>
                    <a:bodyPr/>
                    <a:lstStyle/>
                    <a:p>
                      <a:r>
                        <a:rPr lang="en-US" dirty="0"/>
                        <a:t>Value Used</a:t>
                      </a:r>
                    </a:p>
                  </a:txBody>
                  <a:tcPr anchor="ctr">
                    <a:lnL>
                      <a:noFill/>
                    </a:lnL>
                    <a:lnR>
                      <a:noFill/>
                    </a:lnR>
                    <a:lnT>
                      <a:noFill/>
                    </a:lnT>
                    <a:lnB>
                      <a:noFill/>
                    </a:lnB>
                    <a:noFill/>
                  </a:tcPr>
                </a:tc>
                <a:tc>
                  <a:txBody>
                    <a:bodyPr/>
                    <a:lstStyle/>
                    <a:p>
                      <a:r>
                        <a:rPr lang="en-US"/>
                        <a:t>Effect</a:t>
                      </a:r>
                    </a:p>
                  </a:txBody>
                  <a:tcPr anchor="ctr">
                    <a:lnL>
                      <a:noFill/>
                    </a:lnL>
                    <a:lnR>
                      <a:noFill/>
                    </a:lnR>
                    <a:lnT>
                      <a:noFill/>
                    </a:lnT>
                    <a:lnB>
                      <a:noFill/>
                    </a:lnB>
                    <a:noFill/>
                  </a:tcPr>
                </a:tc>
                <a:extLst>
                  <a:ext uri="{0D108BD9-81ED-4DB2-BD59-A6C34878D82A}">
                    <a16:rowId xmlns:a16="http://schemas.microsoft.com/office/drawing/2014/main" val="1189814000"/>
                  </a:ext>
                </a:extLst>
              </a:tr>
              <a:tr h="0">
                <a:tc>
                  <a:txBody>
                    <a:bodyPr/>
                    <a:lstStyle/>
                    <a:p>
                      <a:r>
                        <a:rPr lang="en-US" dirty="0"/>
                        <a:t>iterations</a:t>
                      </a:r>
                    </a:p>
                  </a:txBody>
                  <a:tcPr anchor="ctr">
                    <a:lnL>
                      <a:noFill/>
                    </a:lnL>
                    <a:lnR>
                      <a:noFill/>
                    </a:lnR>
                    <a:lnT>
                      <a:noFill/>
                    </a:lnT>
                    <a:lnB>
                      <a:noFill/>
                    </a:lnB>
                    <a:noFill/>
                  </a:tcPr>
                </a:tc>
                <a:tc>
                  <a:txBody>
                    <a:bodyPr/>
                    <a:lstStyle/>
                    <a:p>
                      <a:r>
                        <a:rPr lang="en-US"/>
                        <a:t>Total number of boosting rounds</a:t>
                      </a:r>
                    </a:p>
                  </a:txBody>
                  <a:tcPr anchor="ctr">
                    <a:lnL>
                      <a:noFill/>
                    </a:lnL>
                    <a:lnR>
                      <a:noFill/>
                    </a:lnR>
                    <a:lnT>
                      <a:noFill/>
                    </a:lnT>
                    <a:lnB>
                      <a:noFill/>
                    </a:lnB>
                    <a:noFill/>
                  </a:tcPr>
                </a:tc>
                <a:tc>
                  <a:txBody>
                    <a:bodyPr/>
                    <a:lstStyle/>
                    <a:p>
                      <a:r>
                        <a:rPr lang="en-US" dirty="0"/>
                        <a:t>500</a:t>
                      </a:r>
                    </a:p>
                  </a:txBody>
                  <a:tcPr anchor="ctr">
                    <a:lnL>
                      <a:noFill/>
                    </a:lnL>
                    <a:lnR>
                      <a:noFill/>
                    </a:lnR>
                    <a:lnT>
                      <a:noFill/>
                    </a:lnT>
                    <a:lnB>
                      <a:noFill/>
                    </a:lnB>
                    <a:noFill/>
                  </a:tcPr>
                </a:tc>
                <a:tc>
                  <a:txBody>
                    <a:bodyPr/>
                    <a:lstStyle/>
                    <a:p>
                      <a:r>
                        <a:rPr lang="en-US" dirty="0"/>
                        <a:t>More trees → better accuracy (to a point)</a:t>
                      </a:r>
                    </a:p>
                  </a:txBody>
                  <a:tcPr anchor="ctr">
                    <a:lnL>
                      <a:noFill/>
                    </a:lnL>
                    <a:lnR>
                      <a:noFill/>
                    </a:lnR>
                    <a:lnT>
                      <a:noFill/>
                    </a:lnT>
                    <a:lnB>
                      <a:noFill/>
                    </a:lnB>
                    <a:noFill/>
                  </a:tcPr>
                </a:tc>
                <a:extLst>
                  <a:ext uri="{0D108BD9-81ED-4DB2-BD59-A6C34878D82A}">
                    <a16:rowId xmlns:a16="http://schemas.microsoft.com/office/drawing/2014/main" val="2501904322"/>
                  </a:ext>
                </a:extLst>
              </a:tr>
              <a:tr h="0">
                <a:tc>
                  <a:txBody>
                    <a:bodyPr/>
                    <a:lstStyle/>
                    <a:p>
                      <a:r>
                        <a:rPr lang="en-US" dirty="0" err="1"/>
                        <a:t>learning_rate</a:t>
                      </a:r>
                      <a:endParaRPr lang="en-US" dirty="0"/>
                    </a:p>
                  </a:txBody>
                  <a:tcPr anchor="ctr">
                    <a:lnL>
                      <a:noFill/>
                    </a:lnL>
                    <a:lnR>
                      <a:noFill/>
                    </a:lnR>
                    <a:lnT>
                      <a:noFill/>
                    </a:lnT>
                    <a:lnB>
                      <a:noFill/>
                    </a:lnB>
                    <a:noFill/>
                  </a:tcPr>
                </a:tc>
                <a:tc>
                  <a:txBody>
                    <a:bodyPr/>
                    <a:lstStyle/>
                    <a:p>
                      <a:r>
                        <a:rPr lang="en-US"/>
                        <a:t>Shrinkage factor for each tree</a:t>
                      </a:r>
                    </a:p>
                  </a:txBody>
                  <a:tcPr anchor="ctr">
                    <a:lnL>
                      <a:noFill/>
                    </a:lnL>
                    <a:lnR>
                      <a:noFill/>
                    </a:lnR>
                    <a:lnT>
                      <a:noFill/>
                    </a:lnT>
                    <a:lnB>
                      <a:noFill/>
                    </a:lnB>
                    <a:noFill/>
                  </a:tcPr>
                </a:tc>
                <a:tc>
                  <a:txBody>
                    <a:bodyPr/>
                    <a:lstStyle/>
                    <a:p>
                      <a:r>
                        <a:rPr lang="en-US"/>
                        <a:t>0.05</a:t>
                      </a:r>
                    </a:p>
                  </a:txBody>
                  <a:tcPr anchor="ctr">
                    <a:lnL>
                      <a:noFill/>
                    </a:lnL>
                    <a:lnR>
                      <a:noFill/>
                    </a:lnR>
                    <a:lnT>
                      <a:noFill/>
                    </a:lnT>
                    <a:lnB>
                      <a:noFill/>
                    </a:lnB>
                    <a:noFill/>
                  </a:tcPr>
                </a:tc>
                <a:tc>
                  <a:txBody>
                    <a:bodyPr/>
                    <a:lstStyle/>
                    <a:p>
                      <a:r>
                        <a:rPr lang="en-US"/>
                        <a:t>Smaller → slower but safer learning</a:t>
                      </a:r>
                    </a:p>
                  </a:txBody>
                  <a:tcPr anchor="ctr">
                    <a:lnL>
                      <a:noFill/>
                    </a:lnL>
                    <a:lnR>
                      <a:noFill/>
                    </a:lnR>
                    <a:lnT>
                      <a:noFill/>
                    </a:lnT>
                    <a:lnB>
                      <a:noFill/>
                    </a:lnB>
                    <a:noFill/>
                  </a:tcPr>
                </a:tc>
                <a:extLst>
                  <a:ext uri="{0D108BD9-81ED-4DB2-BD59-A6C34878D82A}">
                    <a16:rowId xmlns:a16="http://schemas.microsoft.com/office/drawing/2014/main" val="3516932210"/>
                  </a:ext>
                </a:extLst>
              </a:tr>
              <a:tr h="0">
                <a:tc>
                  <a:txBody>
                    <a:bodyPr/>
                    <a:lstStyle/>
                    <a:p>
                      <a:r>
                        <a:rPr lang="en-US" dirty="0"/>
                        <a:t>depth</a:t>
                      </a:r>
                    </a:p>
                  </a:txBody>
                  <a:tcPr anchor="ctr">
                    <a:lnL>
                      <a:noFill/>
                    </a:lnL>
                    <a:lnR>
                      <a:noFill/>
                    </a:lnR>
                    <a:lnT>
                      <a:noFill/>
                    </a:lnT>
                    <a:lnB>
                      <a:noFill/>
                    </a:lnB>
                    <a:noFill/>
                  </a:tcPr>
                </a:tc>
                <a:tc>
                  <a:txBody>
                    <a:bodyPr/>
                    <a:lstStyle/>
                    <a:p>
                      <a:r>
                        <a:rPr lang="en-US"/>
                        <a:t>Max depth of each decision tree</a:t>
                      </a:r>
                    </a:p>
                  </a:txBody>
                  <a:tcPr anchor="ctr">
                    <a:lnL>
                      <a:noFill/>
                    </a:lnL>
                    <a:lnR>
                      <a:noFill/>
                    </a:lnR>
                    <a:lnT>
                      <a:noFill/>
                    </a:lnT>
                    <a:lnB>
                      <a:noFill/>
                    </a:lnB>
                    <a:noFill/>
                  </a:tcPr>
                </a:tc>
                <a:tc>
                  <a:txBody>
                    <a:bodyPr/>
                    <a:lstStyle/>
                    <a:p>
                      <a:r>
                        <a:rPr lang="en-US" dirty="0"/>
                        <a:t>6</a:t>
                      </a:r>
                    </a:p>
                  </a:txBody>
                  <a:tcPr anchor="ctr">
                    <a:lnL>
                      <a:noFill/>
                    </a:lnL>
                    <a:lnR>
                      <a:noFill/>
                    </a:lnR>
                    <a:lnT>
                      <a:noFill/>
                    </a:lnT>
                    <a:lnB>
                      <a:noFill/>
                    </a:lnB>
                    <a:noFill/>
                  </a:tcPr>
                </a:tc>
                <a:tc>
                  <a:txBody>
                    <a:bodyPr/>
                    <a:lstStyle/>
                    <a:p>
                      <a:r>
                        <a:rPr lang="en-US"/>
                        <a:t>Controls tree complexity</a:t>
                      </a:r>
                    </a:p>
                  </a:txBody>
                  <a:tcPr anchor="ctr">
                    <a:lnL>
                      <a:noFill/>
                    </a:lnL>
                    <a:lnR>
                      <a:noFill/>
                    </a:lnR>
                    <a:lnT>
                      <a:noFill/>
                    </a:lnT>
                    <a:lnB>
                      <a:noFill/>
                    </a:lnB>
                    <a:noFill/>
                  </a:tcPr>
                </a:tc>
                <a:extLst>
                  <a:ext uri="{0D108BD9-81ED-4DB2-BD59-A6C34878D82A}">
                    <a16:rowId xmlns:a16="http://schemas.microsoft.com/office/drawing/2014/main" val="983001985"/>
                  </a:ext>
                </a:extLst>
              </a:tr>
              <a:tr h="0">
                <a:tc>
                  <a:txBody>
                    <a:bodyPr/>
                    <a:lstStyle/>
                    <a:p>
                      <a:r>
                        <a:rPr lang="en-US" dirty="0" err="1"/>
                        <a:t>loss_function</a:t>
                      </a:r>
                      <a:endParaRPr lang="en-US" dirty="0"/>
                    </a:p>
                  </a:txBody>
                  <a:tcPr anchor="ctr">
                    <a:lnL>
                      <a:noFill/>
                    </a:lnL>
                    <a:lnR>
                      <a:noFill/>
                    </a:lnR>
                    <a:lnT>
                      <a:noFill/>
                    </a:lnT>
                    <a:lnB>
                      <a:noFill/>
                    </a:lnB>
                    <a:noFill/>
                  </a:tcPr>
                </a:tc>
                <a:tc>
                  <a:txBody>
                    <a:bodyPr/>
                    <a:lstStyle/>
                    <a:p>
                      <a:r>
                        <a:rPr lang="en-US"/>
                        <a:t>Error metric to minimize</a:t>
                      </a:r>
                    </a:p>
                  </a:txBody>
                  <a:tcPr anchor="ctr">
                    <a:lnL>
                      <a:noFill/>
                    </a:lnL>
                    <a:lnR>
                      <a:noFill/>
                    </a:lnR>
                    <a:lnT>
                      <a:noFill/>
                    </a:lnT>
                    <a:lnB>
                      <a:noFill/>
                    </a:lnB>
                    <a:noFill/>
                  </a:tcPr>
                </a:tc>
                <a:tc>
                  <a:txBody>
                    <a:bodyPr/>
                    <a:lstStyle/>
                    <a:p>
                      <a:r>
                        <a:rPr lang="en-US" dirty="0"/>
                        <a:t>'RMSE'</a:t>
                      </a:r>
                    </a:p>
                  </a:txBody>
                  <a:tcPr anchor="ctr">
                    <a:lnL>
                      <a:noFill/>
                    </a:lnL>
                    <a:lnR>
                      <a:noFill/>
                    </a:lnR>
                    <a:lnT>
                      <a:noFill/>
                    </a:lnT>
                    <a:lnB>
                      <a:noFill/>
                    </a:lnB>
                    <a:noFill/>
                  </a:tcPr>
                </a:tc>
                <a:tc>
                  <a:txBody>
                    <a:bodyPr/>
                    <a:lstStyle/>
                    <a:p>
                      <a:r>
                        <a:rPr lang="en-US" dirty="0"/>
                        <a:t>penalizes large errors more</a:t>
                      </a:r>
                    </a:p>
                  </a:txBody>
                  <a:tcPr anchor="ctr">
                    <a:lnL>
                      <a:noFill/>
                    </a:lnL>
                    <a:lnR>
                      <a:noFill/>
                    </a:lnR>
                    <a:lnT>
                      <a:noFill/>
                    </a:lnT>
                    <a:lnB>
                      <a:noFill/>
                    </a:lnB>
                    <a:noFill/>
                  </a:tcPr>
                </a:tc>
                <a:extLst>
                  <a:ext uri="{0D108BD9-81ED-4DB2-BD59-A6C34878D82A}">
                    <a16:rowId xmlns:a16="http://schemas.microsoft.com/office/drawing/2014/main" val="1690208718"/>
                  </a:ext>
                </a:extLst>
              </a:tr>
              <a:tr h="0">
                <a:tc>
                  <a:txBody>
                    <a:bodyPr/>
                    <a:lstStyle/>
                    <a:p>
                      <a:r>
                        <a:rPr lang="en-US" dirty="0"/>
                        <a:t>verbose</a:t>
                      </a:r>
                    </a:p>
                  </a:txBody>
                  <a:tcPr anchor="ctr">
                    <a:lnL>
                      <a:noFill/>
                    </a:lnL>
                    <a:lnR>
                      <a:noFill/>
                    </a:lnR>
                    <a:lnT>
                      <a:noFill/>
                    </a:lnT>
                    <a:lnB>
                      <a:noFill/>
                    </a:lnB>
                    <a:noFill/>
                  </a:tcPr>
                </a:tc>
                <a:tc>
                  <a:txBody>
                    <a:bodyPr/>
                    <a:lstStyle/>
                    <a:p>
                      <a:r>
                        <a:rPr lang="en-US"/>
                        <a:t>Print training progress every n steps</a:t>
                      </a:r>
                    </a:p>
                  </a:txBody>
                  <a:tcPr anchor="ctr">
                    <a:lnL>
                      <a:noFill/>
                    </a:lnL>
                    <a:lnR>
                      <a:noFill/>
                    </a:lnR>
                    <a:lnT>
                      <a:noFill/>
                    </a:lnT>
                    <a:lnB>
                      <a:noFill/>
                    </a:lnB>
                    <a:noFill/>
                  </a:tcPr>
                </a:tc>
                <a:tc>
                  <a:txBody>
                    <a:bodyPr/>
                    <a:lstStyle/>
                    <a:p>
                      <a:r>
                        <a:rPr lang="en-US"/>
                        <a:t>100</a:t>
                      </a:r>
                    </a:p>
                  </a:txBody>
                  <a:tcPr anchor="ctr">
                    <a:lnL>
                      <a:noFill/>
                    </a:lnL>
                    <a:lnR>
                      <a:noFill/>
                    </a:lnR>
                    <a:lnT>
                      <a:noFill/>
                    </a:lnT>
                    <a:lnB>
                      <a:noFill/>
                    </a:lnB>
                    <a:noFill/>
                  </a:tcPr>
                </a:tc>
                <a:tc>
                  <a:txBody>
                    <a:bodyPr/>
                    <a:lstStyle/>
                    <a:p>
                      <a:r>
                        <a:rPr lang="en-US" dirty="0"/>
                        <a:t>Helps you monitor training</a:t>
                      </a:r>
                    </a:p>
                  </a:txBody>
                  <a:tcPr anchor="ctr">
                    <a:lnL>
                      <a:noFill/>
                    </a:lnL>
                    <a:lnR>
                      <a:noFill/>
                    </a:lnR>
                    <a:lnT>
                      <a:noFill/>
                    </a:lnT>
                    <a:lnB>
                      <a:noFill/>
                    </a:lnB>
                    <a:noFill/>
                  </a:tcPr>
                </a:tc>
                <a:extLst>
                  <a:ext uri="{0D108BD9-81ED-4DB2-BD59-A6C34878D82A}">
                    <a16:rowId xmlns:a16="http://schemas.microsoft.com/office/drawing/2014/main" val="799547248"/>
                  </a:ext>
                </a:extLst>
              </a:tr>
            </a:tbl>
          </a:graphicData>
        </a:graphic>
      </p:graphicFrame>
      <p:pic>
        <p:nvPicPr>
          <p:cNvPr id="5" name="Recording (3)">
            <a:hlinkClick r:id="" action="ppaction://media"/>
            <a:extLst>
              <a:ext uri="{FF2B5EF4-FFF2-40B4-BE49-F238E27FC236}">
                <a16:creationId xmlns:a16="http://schemas.microsoft.com/office/drawing/2014/main" id="{FF5595D0-B201-FF15-61B9-44CAB970FB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8600" y="258452"/>
            <a:ext cx="609600" cy="609600"/>
          </a:xfrm>
          <a:prstGeom prst="rect">
            <a:avLst/>
          </a:prstGeom>
        </p:spPr>
      </p:pic>
    </p:spTree>
    <p:extLst>
      <p:ext uri="{BB962C8B-B14F-4D97-AF65-F5344CB8AC3E}">
        <p14:creationId xmlns:p14="http://schemas.microsoft.com/office/powerpoint/2010/main" val="819511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8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A1F76-FD0B-102E-EEAB-22EA539CE74A}"/>
              </a:ext>
            </a:extLst>
          </p:cNvPr>
          <p:cNvSpPr>
            <a:spLocks noGrp="1"/>
          </p:cNvSpPr>
          <p:nvPr>
            <p:ph type="title"/>
          </p:nvPr>
        </p:nvSpPr>
        <p:spPr/>
        <p:txBody>
          <a:bodyPr/>
          <a:lstStyle/>
          <a:p>
            <a:r>
              <a:rPr lang="en-US" dirty="0"/>
              <a:t>Important Note on </a:t>
            </a:r>
            <a:r>
              <a:rPr lang="en-US" dirty="0" err="1"/>
              <a:t>CatBoost</a:t>
            </a:r>
            <a:r>
              <a:rPr lang="en-US" dirty="0"/>
              <a:t> and Lag Features</a:t>
            </a:r>
          </a:p>
        </p:txBody>
      </p:sp>
      <p:sp>
        <p:nvSpPr>
          <p:cNvPr id="4" name="Rectangle 1">
            <a:extLst>
              <a:ext uri="{FF2B5EF4-FFF2-40B4-BE49-F238E27FC236}">
                <a16:creationId xmlns:a16="http://schemas.microsoft.com/office/drawing/2014/main" id="{4C4BD9B5-5667-1A9C-A0B3-A4F78D8D5BC9}"/>
              </a:ext>
            </a:extLst>
          </p:cNvPr>
          <p:cNvSpPr>
            <a:spLocks noGrp="1" noChangeArrowheads="1"/>
          </p:cNvSpPr>
          <p:nvPr>
            <p:ph idx="1"/>
          </p:nvPr>
        </p:nvSpPr>
        <p:spPr bwMode="auto">
          <a:xfrm>
            <a:off x="838200" y="1837339"/>
            <a:ext cx="10737915" cy="432791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en-US" sz="2400" dirty="0" err="1"/>
              <a:t>CatBoost</a:t>
            </a:r>
            <a:r>
              <a:rPr lang="en-US" altLang="en-US" sz="2400" dirty="0"/>
              <a:t> supports time series forecasting, but not natively. Some tweaking by the user must be done in order for it to work</a:t>
            </a:r>
          </a:p>
          <a:p>
            <a:pPr lvl="1"/>
            <a:r>
              <a:rPr lang="en-US" altLang="en-US" dirty="0"/>
              <a:t>It is not sequence aware unlike a LMST</a:t>
            </a:r>
          </a:p>
          <a:p>
            <a:r>
              <a:rPr lang="en-US" altLang="en-US" sz="2400" dirty="0"/>
              <a:t>The solve this issue, lag features must be introduced to turn the time series problem into a supervised learning problem. </a:t>
            </a:r>
          </a:p>
          <a:p>
            <a:r>
              <a:rPr lang="en-US" altLang="en-US" sz="2400" dirty="0"/>
              <a:t>What are lag features:</a:t>
            </a:r>
          </a:p>
          <a:p>
            <a:pPr lvl="1"/>
            <a:r>
              <a:rPr lang="en-US" altLang="en-US" dirty="0"/>
              <a:t>Previous values of a variable are used as  predictors</a:t>
            </a:r>
          </a:p>
          <a:p>
            <a:pPr marL="914400" lvl="2" indent="0">
              <a:buNone/>
            </a:pPr>
            <a:r>
              <a:rPr lang="en-US" altLang="en-US" dirty="0"/>
              <a:t>i.e. GDP_lag_1 = GDP @ t=1</a:t>
            </a:r>
          </a:p>
          <a:p>
            <a:pPr lvl="2"/>
            <a:r>
              <a:rPr lang="en-US" sz="2400" dirty="0"/>
              <a:t>Allows </a:t>
            </a:r>
            <a:r>
              <a:rPr lang="en-US" sz="2400" dirty="0" err="1"/>
              <a:t>CatBoost</a:t>
            </a:r>
            <a:r>
              <a:rPr lang="en-US" sz="2400" dirty="0"/>
              <a:t> to "see the past" and learn trends</a:t>
            </a:r>
          </a:p>
          <a:p>
            <a:pPr lvl="2"/>
            <a:r>
              <a:rPr lang="en-US" sz="2400" dirty="0"/>
              <a:t>They capture temporal dependencies such as momentum, seasonality, and volatility.</a:t>
            </a:r>
          </a:p>
        </p:txBody>
      </p:sp>
      <p:pic>
        <p:nvPicPr>
          <p:cNvPr id="3" name="Rename">
            <a:hlinkClick r:id="" action="ppaction://media"/>
            <a:extLst>
              <a:ext uri="{FF2B5EF4-FFF2-40B4-BE49-F238E27FC236}">
                <a16:creationId xmlns:a16="http://schemas.microsoft.com/office/drawing/2014/main" id="{18E358EA-8F31-CD5A-5FF5-C15CE32C5D3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2816" y="218474"/>
            <a:ext cx="609600" cy="609600"/>
          </a:xfrm>
          <a:prstGeom prst="rect">
            <a:avLst/>
          </a:prstGeom>
        </p:spPr>
      </p:pic>
    </p:spTree>
    <p:extLst>
      <p:ext uri="{BB962C8B-B14F-4D97-AF65-F5344CB8AC3E}">
        <p14:creationId xmlns:p14="http://schemas.microsoft.com/office/powerpoint/2010/main" val="931029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2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C1D0C-F761-C363-E8B4-C999D0C281D9}"/>
              </a:ext>
            </a:extLst>
          </p:cNvPr>
          <p:cNvSpPr>
            <a:spLocks noGrp="1"/>
          </p:cNvSpPr>
          <p:nvPr>
            <p:ph type="title"/>
          </p:nvPr>
        </p:nvSpPr>
        <p:spPr/>
        <p:txBody>
          <a:bodyPr/>
          <a:lstStyle/>
          <a:p>
            <a:r>
              <a:rPr lang="en-US" dirty="0"/>
              <a:t>Visualization of Data Predictions by Country</a:t>
            </a:r>
          </a:p>
        </p:txBody>
      </p:sp>
      <p:pic>
        <p:nvPicPr>
          <p:cNvPr id="5" name="Content Placeholder 4">
            <a:extLst>
              <a:ext uri="{FF2B5EF4-FFF2-40B4-BE49-F238E27FC236}">
                <a16:creationId xmlns:a16="http://schemas.microsoft.com/office/drawing/2014/main" id="{5F297DD1-5AF1-3464-F775-05F8D8977171}"/>
              </a:ext>
            </a:extLst>
          </p:cNvPr>
          <p:cNvPicPr>
            <a:picLocks noGrp="1" noChangeAspect="1"/>
          </p:cNvPicPr>
          <p:nvPr>
            <p:ph idx="1"/>
          </p:nvPr>
        </p:nvPicPr>
        <p:blipFill>
          <a:blip r:embed="rId4"/>
          <a:stretch>
            <a:fillRect/>
          </a:stretch>
        </p:blipFill>
        <p:spPr>
          <a:xfrm>
            <a:off x="692299" y="1346418"/>
            <a:ext cx="5108426" cy="2534879"/>
          </a:xfrm>
        </p:spPr>
      </p:pic>
      <p:pic>
        <p:nvPicPr>
          <p:cNvPr id="7" name="Picture 6">
            <a:extLst>
              <a:ext uri="{FF2B5EF4-FFF2-40B4-BE49-F238E27FC236}">
                <a16:creationId xmlns:a16="http://schemas.microsoft.com/office/drawing/2014/main" id="{7F82BE3D-BC54-1FB4-D2DC-704F7C5FB560}"/>
              </a:ext>
            </a:extLst>
          </p:cNvPr>
          <p:cNvPicPr>
            <a:picLocks noChangeAspect="1"/>
          </p:cNvPicPr>
          <p:nvPr/>
        </p:nvPicPr>
        <p:blipFill>
          <a:blip r:embed="rId5"/>
          <a:stretch>
            <a:fillRect/>
          </a:stretch>
        </p:blipFill>
        <p:spPr>
          <a:xfrm>
            <a:off x="6391277" y="1346418"/>
            <a:ext cx="5108426" cy="2534879"/>
          </a:xfrm>
          <a:prstGeom prst="rect">
            <a:avLst/>
          </a:prstGeom>
        </p:spPr>
      </p:pic>
      <p:pic>
        <p:nvPicPr>
          <p:cNvPr id="9" name="Picture 8">
            <a:extLst>
              <a:ext uri="{FF2B5EF4-FFF2-40B4-BE49-F238E27FC236}">
                <a16:creationId xmlns:a16="http://schemas.microsoft.com/office/drawing/2014/main" id="{ABB35FE2-9D27-1D00-73CD-98E1B5FFF422}"/>
              </a:ext>
            </a:extLst>
          </p:cNvPr>
          <p:cNvPicPr>
            <a:picLocks noChangeAspect="1"/>
          </p:cNvPicPr>
          <p:nvPr/>
        </p:nvPicPr>
        <p:blipFill>
          <a:blip r:embed="rId6"/>
          <a:stretch>
            <a:fillRect/>
          </a:stretch>
        </p:blipFill>
        <p:spPr>
          <a:xfrm>
            <a:off x="692299" y="3941909"/>
            <a:ext cx="5140844" cy="2550966"/>
          </a:xfrm>
          <a:prstGeom prst="rect">
            <a:avLst/>
          </a:prstGeom>
        </p:spPr>
      </p:pic>
      <p:pic>
        <p:nvPicPr>
          <p:cNvPr id="11" name="Picture 10">
            <a:extLst>
              <a:ext uri="{FF2B5EF4-FFF2-40B4-BE49-F238E27FC236}">
                <a16:creationId xmlns:a16="http://schemas.microsoft.com/office/drawing/2014/main" id="{F9A16A24-727F-EDC6-BE16-DBF5C199FA76}"/>
              </a:ext>
            </a:extLst>
          </p:cNvPr>
          <p:cNvPicPr>
            <a:picLocks noChangeAspect="1"/>
          </p:cNvPicPr>
          <p:nvPr/>
        </p:nvPicPr>
        <p:blipFill>
          <a:blip r:embed="rId7"/>
          <a:stretch>
            <a:fillRect/>
          </a:stretch>
        </p:blipFill>
        <p:spPr>
          <a:xfrm>
            <a:off x="6326439" y="3925823"/>
            <a:ext cx="5173262" cy="2567052"/>
          </a:xfrm>
          <a:prstGeom prst="rect">
            <a:avLst/>
          </a:prstGeom>
        </p:spPr>
      </p:pic>
      <p:pic>
        <p:nvPicPr>
          <p:cNvPr id="3" name="ChartsDiscussion">
            <a:hlinkClick r:id="" action="ppaction://media"/>
            <a:extLst>
              <a:ext uri="{FF2B5EF4-FFF2-40B4-BE49-F238E27FC236}">
                <a16:creationId xmlns:a16="http://schemas.microsoft.com/office/drawing/2014/main" id="{DEB4E879-1F7C-C45A-71BB-87CF11B9844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692297" y="45720"/>
            <a:ext cx="609600" cy="609600"/>
          </a:xfrm>
          <a:prstGeom prst="rect">
            <a:avLst/>
          </a:prstGeom>
        </p:spPr>
      </p:pic>
    </p:spTree>
    <p:extLst>
      <p:ext uri="{BB962C8B-B14F-4D97-AF65-F5344CB8AC3E}">
        <p14:creationId xmlns:p14="http://schemas.microsoft.com/office/powerpoint/2010/main" val="4165407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4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39723-B522-0C32-3697-F5C495F4C2CE}"/>
              </a:ext>
            </a:extLst>
          </p:cNvPr>
          <p:cNvSpPr>
            <a:spLocks noGrp="1"/>
          </p:cNvSpPr>
          <p:nvPr>
            <p:ph type="title"/>
          </p:nvPr>
        </p:nvSpPr>
        <p:spPr/>
        <p:txBody>
          <a:bodyPr/>
          <a:lstStyle/>
          <a:p>
            <a:r>
              <a:rPr lang="en-US" dirty="0" err="1"/>
              <a:t>Catboost</a:t>
            </a:r>
            <a:r>
              <a:rPr lang="en-US" dirty="0"/>
              <a:t> Regression Evaluation Metrics </a:t>
            </a:r>
          </a:p>
        </p:txBody>
      </p:sp>
      <p:sp>
        <p:nvSpPr>
          <p:cNvPr id="3" name="Content Placeholder 2">
            <a:extLst>
              <a:ext uri="{FF2B5EF4-FFF2-40B4-BE49-F238E27FC236}">
                <a16:creationId xmlns:a16="http://schemas.microsoft.com/office/drawing/2014/main" id="{1BAD2977-7F56-F273-E1EF-24045E8A1667}"/>
              </a:ext>
            </a:extLst>
          </p:cNvPr>
          <p:cNvSpPr>
            <a:spLocks noGrp="1"/>
          </p:cNvSpPr>
          <p:nvPr>
            <p:ph idx="1"/>
          </p:nvPr>
        </p:nvSpPr>
        <p:spPr/>
        <p:txBody>
          <a:bodyPr>
            <a:normAutofit/>
          </a:bodyPr>
          <a:lstStyle/>
          <a:p>
            <a:r>
              <a:rPr lang="en-US" dirty="0"/>
              <a:t>MAE on test set: $76.2 billion</a:t>
            </a:r>
          </a:p>
          <a:p>
            <a:pPr lvl="1"/>
            <a:r>
              <a:rPr lang="en-US" dirty="0"/>
              <a:t>Mean absolute error – average absolute difference between actual and predicted values</a:t>
            </a:r>
          </a:p>
          <a:p>
            <a:pPr lvl="1"/>
            <a:r>
              <a:rPr lang="en-US" dirty="0"/>
              <a:t>Due to wide range of values for GDP between countries, our model works best for countries with high GDP. Countries with lower GDP, especially if it’s less than $80 billion USD should use a more specific features that can give a more accurate analysis.</a:t>
            </a:r>
          </a:p>
          <a:p>
            <a:r>
              <a:rPr lang="en-US" dirty="0"/>
              <a:t>R² Score: 0.9791</a:t>
            </a:r>
          </a:p>
          <a:p>
            <a:pPr lvl="1"/>
            <a:r>
              <a:rPr lang="en-US" dirty="0"/>
              <a:t>Amount of variance in the prediction target explained by the model. Values close to 1 signifies that the model closely explains the variance.</a:t>
            </a:r>
          </a:p>
        </p:txBody>
      </p:sp>
      <p:pic>
        <p:nvPicPr>
          <p:cNvPr id="5" name="Results">
            <a:hlinkClick r:id="" action="ppaction://media"/>
            <a:extLst>
              <a:ext uri="{FF2B5EF4-FFF2-40B4-BE49-F238E27FC236}">
                <a16:creationId xmlns:a16="http://schemas.microsoft.com/office/drawing/2014/main" id="{E41112AF-1831-EF20-9FCA-F66A3A50556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89560" y="230188"/>
            <a:ext cx="609600" cy="609600"/>
          </a:xfrm>
          <a:prstGeom prst="rect">
            <a:avLst/>
          </a:prstGeom>
        </p:spPr>
      </p:pic>
    </p:spTree>
    <p:extLst>
      <p:ext uri="{BB962C8B-B14F-4D97-AF65-F5344CB8AC3E}">
        <p14:creationId xmlns:p14="http://schemas.microsoft.com/office/powerpoint/2010/main" val="591752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35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476A0-E70F-FADF-3243-C8FCEA019C4C}"/>
              </a:ext>
            </a:extLst>
          </p:cNvPr>
          <p:cNvSpPr>
            <a:spLocks noGrp="1"/>
          </p:cNvSpPr>
          <p:nvPr>
            <p:ph type="title"/>
          </p:nvPr>
        </p:nvSpPr>
        <p:spPr/>
        <p:txBody>
          <a:bodyPr/>
          <a:lstStyle/>
          <a:p>
            <a:r>
              <a:rPr lang="en-US" dirty="0"/>
              <a:t>Impact of Wide Value Ranges: </a:t>
            </a:r>
            <a:br>
              <a:rPr lang="en-US" dirty="0"/>
            </a:br>
            <a:r>
              <a:rPr lang="en-US" dirty="0"/>
              <a:t>How to Improve Accuracy</a:t>
            </a:r>
          </a:p>
        </p:txBody>
      </p:sp>
      <p:sp>
        <p:nvSpPr>
          <p:cNvPr id="4" name="Content Placeholder 3">
            <a:extLst>
              <a:ext uri="{FF2B5EF4-FFF2-40B4-BE49-F238E27FC236}">
                <a16:creationId xmlns:a16="http://schemas.microsoft.com/office/drawing/2014/main" id="{0BB9B37A-B0CD-7AE4-E629-3FF85652F361}"/>
              </a:ext>
            </a:extLst>
          </p:cNvPr>
          <p:cNvSpPr>
            <a:spLocks noGrp="1"/>
          </p:cNvSpPr>
          <p:nvPr>
            <p:ph sz="half" idx="1"/>
          </p:nvPr>
        </p:nvSpPr>
        <p:spPr/>
        <p:txBody>
          <a:bodyPr>
            <a:normAutofit/>
          </a:bodyPr>
          <a:lstStyle/>
          <a:p>
            <a:pPr marL="0" indent="0">
              <a:buNone/>
            </a:pPr>
            <a:r>
              <a:rPr lang="en-US" dirty="0"/>
              <a:t>Issues:</a:t>
            </a:r>
          </a:p>
          <a:p>
            <a:r>
              <a:rPr lang="en-US" dirty="0"/>
              <a:t>GDP values span from billions to trillions</a:t>
            </a:r>
          </a:p>
          <a:p>
            <a:r>
              <a:rPr lang="en-US" dirty="0"/>
              <a:t>Export/import values differ dramatically between countries</a:t>
            </a:r>
          </a:p>
          <a:p>
            <a:r>
              <a:rPr lang="en-US" dirty="0"/>
              <a:t>High-value data dominates model behavior countries</a:t>
            </a:r>
          </a:p>
          <a:p>
            <a:pPr marL="0" indent="0">
              <a:buNone/>
            </a:pPr>
            <a:endParaRPr lang="en-US" dirty="0"/>
          </a:p>
        </p:txBody>
      </p:sp>
      <p:sp>
        <p:nvSpPr>
          <p:cNvPr id="6" name="Content Placeholder 5">
            <a:extLst>
              <a:ext uri="{FF2B5EF4-FFF2-40B4-BE49-F238E27FC236}">
                <a16:creationId xmlns:a16="http://schemas.microsoft.com/office/drawing/2014/main" id="{B09A6676-C928-A67D-29C2-687184DE0A8E}"/>
              </a:ext>
            </a:extLst>
          </p:cNvPr>
          <p:cNvSpPr>
            <a:spLocks noGrp="1"/>
          </p:cNvSpPr>
          <p:nvPr>
            <p:ph sz="half" idx="2"/>
          </p:nvPr>
        </p:nvSpPr>
        <p:spPr/>
        <p:txBody>
          <a:bodyPr/>
          <a:lstStyle/>
          <a:p>
            <a:pPr marL="457200" lvl="1" indent="0">
              <a:buNone/>
            </a:pPr>
            <a:r>
              <a:rPr lang="en-US" dirty="0"/>
              <a:t>Recommendations</a:t>
            </a:r>
          </a:p>
          <a:p>
            <a:pPr lvl="2">
              <a:buFont typeface="+mj-lt"/>
              <a:buAutoNum type="arabicPeriod"/>
            </a:pPr>
            <a:r>
              <a:rPr lang="en-US" dirty="0"/>
              <a:t>Scale features per country</a:t>
            </a:r>
          </a:p>
          <a:p>
            <a:pPr lvl="2">
              <a:buFont typeface="+mj-lt"/>
              <a:buAutoNum type="arabicPeriod"/>
            </a:pPr>
            <a:endParaRPr lang="en-US" dirty="0"/>
          </a:p>
          <a:p>
            <a:pPr lvl="2">
              <a:buFont typeface="+mj-lt"/>
              <a:buAutoNum type="arabicPeriod"/>
            </a:pPr>
            <a:r>
              <a:rPr lang="en-US" dirty="0"/>
              <a:t>Apply log transformations</a:t>
            </a:r>
          </a:p>
          <a:p>
            <a:pPr lvl="2">
              <a:buFont typeface="+mj-lt"/>
              <a:buAutoNum type="arabicPeriod"/>
            </a:pPr>
            <a:endParaRPr lang="en-US" dirty="0"/>
          </a:p>
          <a:p>
            <a:pPr lvl="2">
              <a:buFont typeface="+mj-lt"/>
              <a:buAutoNum type="arabicPeriod"/>
            </a:pPr>
            <a:r>
              <a:rPr lang="en-US" dirty="0"/>
              <a:t>Segment by GDP tier</a:t>
            </a:r>
          </a:p>
          <a:p>
            <a:pPr lvl="2">
              <a:buFont typeface="+mj-lt"/>
              <a:buAutoNum type="arabicPeriod"/>
            </a:pPr>
            <a:endParaRPr lang="en-US" dirty="0"/>
          </a:p>
          <a:p>
            <a:pPr lvl="2">
              <a:buFont typeface="+mj-lt"/>
              <a:buAutoNum type="arabicPeriod"/>
            </a:pPr>
            <a:r>
              <a:rPr lang="en-US" dirty="0"/>
              <a:t>Engineer relative features</a:t>
            </a:r>
          </a:p>
          <a:p>
            <a:pPr lvl="2">
              <a:buFont typeface="+mj-lt"/>
              <a:buAutoNum type="arabicPeriod"/>
            </a:pPr>
            <a:endParaRPr lang="en-US" dirty="0"/>
          </a:p>
          <a:p>
            <a:pPr lvl="2">
              <a:buFont typeface="+mj-lt"/>
              <a:buAutoNum type="arabicPeriod"/>
            </a:pPr>
            <a:r>
              <a:rPr lang="en-US" dirty="0"/>
              <a:t>Use custom loss weighting	</a:t>
            </a:r>
          </a:p>
          <a:p>
            <a:pPr marL="0" indent="0">
              <a:buNone/>
            </a:pPr>
            <a:endParaRPr lang="en-US" dirty="0"/>
          </a:p>
        </p:txBody>
      </p:sp>
      <p:pic>
        <p:nvPicPr>
          <p:cNvPr id="5" name="Recommendations">
            <a:hlinkClick r:id="" action="ppaction://media"/>
            <a:extLst>
              <a:ext uri="{FF2B5EF4-FFF2-40B4-BE49-F238E27FC236}">
                <a16:creationId xmlns:a16="http://schemas.microsoft.com/office/drawing/2014/main" id="{62371A8F-70D5-8923-A783-71C594D0F65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14528" y="230188"/>
            <a:ext cx="609600" cy="609600"/>
          </a:xfrm>
          <a:prstGeom prst="rect">
            <a:avLst/>
          </a:prstGeom>
        </p:spPr>
      </p:pic>
    </p:spTree>
    <p:extLst>
      <p:ext uri="{BB962C8B-B14F-4D97-AF65-F5344CB8AC3E}">
        <p14:creationId xmlns:p14="http://schemas.microsoft.com/office/powerpoint/2010/main" val="1170120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07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AE012-125D-4A50-6FA5-8BDCF74BAD7D}"/>
              </a:ext>
            </a:extLst>
          </p:cNvPr>
          <p:cNvSpPr>
            <a:spLocks noGrp="1"/>
          </p:cNvSpPr>
          <p:nvPr>
            <p:ph type="title"/>
          </p:nvPr>
        </p:nvSpPr>
        <p:spPr/>
        <p:txBody>
          <a:bodyPr/>
          <a:lstStyle/>
          <a:p>
            <a:r>
              <a:rPr lang="en-US" dirty="0"/>
              <a:t>Deeper Look</a:t>
            </a:r>
          </a:p>
        </p:txBody>
      </p:sp>
      <p:sp>
        <p:nvSpPr>
          <p:cNvPr id="5" name="Content Placeholder 4">
            <a:extLst>
              <a:ext uri="{FF2B5EF4-FFF2-40B4-BE49-F238E27FC236}">
                <a16:creationId xmlns:a16="http://schemas.microsoft.com/office/drawing/2014/main" id="{BDA24296-A100-2016-C5A1-EF9463D258C6}"/>
              </a:ext>
            </a:extLst>
          </p:cNvPr>
          <p:cNvSpPr>
            <a:spLocks noGrp="1"/>
          </p:cNvSpPr>
          <p:nvPr>
            <p:ph idx="1"/>
          </p:nvPr>
        </p:nvSpPr>
        <p:spPr/>
        <p:txBody>
          <a:bodyPr>
            <a:normAutofit/>
          </a:bodyPr>
          <a:lstStyle/>
          <a:p>
            <a:r>
              <a:rPr lang="en-US" dirty="0"/>
              <a:t>Apply feature normalization, scaling or log transformations on certain features and/or the target</a:t>
            </a:r>
          </a:p>
          <a:p>
            <a:pPr lvl="1"/>
            <a:r>
              <a:rPr lang="en-US" dirty="0"/>
              <a:t>Prevents large economies (i.e. US or China), from skewing model behavior</a:t>
            </a:r>
          </a:p>
          <a:p>
            <a:r>
              <a:rPr lang="en-US" dirty="0"/>
              <a:t>Segmented Modeling</a:t>
            </a:r>
          </a:p>
          <a:p>
            <a:pPr lvl="1"/>
            <a:r>
              <a:rPr lang="en-US" dirty="0"/>
              <a:t>Train separate models for different GDP tiers (e.g., high-income vs low-income countries). </a:t>
            </a:r>
          </a:p>
          <a:p>
            <a:pPr lvl="2"/>
            <a:r>
              <a:rPr lang="en-US" dirty="0"/>
              <a:t>We can use the classification model Divya talked about above to determine this</a:t>
            </a:r>
          </a:p>
          <a:p>
            <a:r>
              <a:rPr lang="en-US" dirty="0"/>
              <a:t>Additional Feature Engineering</a:t>
            </a:r>
          </a:p>
          <a:p>
            <a:pPr lvl="1"/>
            <a:r>
              <a:rPr lang="en-US" dirty="0"/>
              <a:t>Add a “GDP category” feature to allow the model to differentiate behavior by economic scale. </a:t>
            </a:r>
          </a:p>
          <a:p>
            <a:pPr lvl="1"/>
            <a:r>
              <a:rPr lang="en-US" dirty="0"/>
              <a:t>Change Trade as a % of GDP, or factor for GDP growth instead of absolute GDP size. </a:t>
            </a:r>
          </a:p>
        </p:txBody>
      </p:sp>
      <p:pic>
        <p:nvPicPr>
          <p:cNvPr id="3" name="Specifics">
            <a:hlinkClick r:id="" action="ppaction://media"/>
            <a:extLst>
              <a:ext uri="{FF2B5EF4-FFF2-40B4-BE49-F238E27FC236}">
                <a16:creationId xmlns:a16="http://schemas.microsoft.com/office/drawing/2014/main" id="{2F43E729-D0D0-4CBA-8B55-BAA7EBBFE7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43840" y="230188"/>
            <a:ext cx="609600" cy="609600"/>
          </a:xfrm>
          <a:prstGeom prst="rect">
            <a:avLst/>
          </a:prstGeom>
        </p:spPr>
      </p:pic>
    </p:spTree>
    <p:extLst>
      <p:ext uri="{BB962C8B-B14F-4D97-AF65-F5344CB8AC3E}">
        <p14:creationId xmlns:p14="http://schemas.microsoft.com/office/powerpoint/2010/main" val="998579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640725-2D01-988D-4856-1D201066D7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A5A054-3ECC-95EC-8BFD-D8A6F5615CDE}"/>
              </a:ext>
            </a:extLst>
          </p:cNvPr>
          <p:cNvSpPr>
            <a:spLocks noGrp="1"/>
          </p:cNvSpPr>
          <p:nvPr>
            <p:ph type="title"/>
          </p:nvPr>
        </p:nvSpPr>
        <p:spPr/>
        <p:txBody>
          <a:bodyPr/>
          <a:lstStyle/>
          <a:p>
            <a:r>
              <a:rPr lang="en-US" sz="3600" kern="100" dirty="0">
                <a:effectLst/>
                <a:latin typeface="Aptos" panose="020B0004020202020204" pitchFamily="34" charset="0"/>
                <a:ea typeface="Aptos" panose="020B0004020202020204" pitchFamily="34" charset="0"/>
                <a:cs typeface="Times New Roman" panose="02020603050405020304" pitchFamily="18" charset="0"/>
              </a:rPr>
              <a:t>What are LSTMs</a:t>
            </a:r>
            <a:endParaRPr lang="en-US" dirty="0">
              <a:solidFill>
                <a:srgbClr val="002060"/>
              </a:solidFill>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6268FED2-E557-B76D-47F0-2B97E7704B43}"/>
              </a:ext>
            </a:extLst>
          </p:cNvPr>
          <p:cNvSpPr>
            <a:spLocks noGrp="1"/>
          </p:cNvSpPr>
          <p:nvPr>
            <p:ph idx="1"/>
          </p:nvPr>
        </p:nvSpPr>
        <p:spPr/>
        <p:txBody>
          <a:bodyPr/>
          <a:lstStyle/>
          <a:p>
            <a:r>
              <a:rPr lang="en-US" sz="1800" dirty="0">
                <a:effectLst/>
                <a:latin typeface="Aptos" panose="020B0004020202020204" pitchFamily="34" charset="0"/>
                <a:ea typeface="Aptos" panose="020B0004020202020204" pitchFamily="34" charset="0"/>
                <a:cs typeface="Times New Roman" panose="02020603050405020304" pitchFamily="18" charset="0"/>
              </a:rPr>
              <a:t>A type of Recurrent Neural Network (RNN) specifically designed to learn from sequential data, such as time series, text, or speech. </a:t>
            </a:r>
          </a:p>
          <a:p>
            <a:pPr lvl="1"/>
            <a:r>
              <a:rPr lang="en-US" sz="1800" kern="100" dirty="0">
                <a:effectLst/>
                <a:latin typeface="Aptos" panose="020B0004020202020204" pitchFamily="34" charset="0"/>
                <a:ea typeface="Aptos" panose="020B0004020202020204" pitchFamily="34" charset="0"/>
                <a:cs typeface="Times New Roman" panose="02020603050405020304" pitchFamily="18" charset="0"/>
              </a:rPr>
              <a:t>Traditional RNNs struggle with the vanishing gradient problem, making it hard to learn long-range dependencies. LSTMs solve this by using a special architecture that lets them remember information over long periods more effectively.</a:t>
            </a:r>
          </a:p>
          <a:p>
            <a:pPr lvl="1"/>
            <a:endParaRPr lang="en-US" sz="1400" dirty="0">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437065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9031D-373B-FC41-BC34-C4453DD16D23}"/>
              </a:ext>
            </a:extLst>
          </p:cNvPr>
          <p:cNvSpPr>
            <a:spLocks noGrp="1"/>
          </p:cNvSpPr>
          <p:nvPr>
            <p:ph type="title"/>
          </p:nvPr>
        </p:nvSpPr>
        <p:spPr/>
        <p:txBody>
          <a:bodyPr/>
          <a:lstStyle/>
          <a:p>
            <a:r>
              <a:rPr lang="en-US" sz="4400" kern="100" dirty="0">
                <a:effectLst/>
                <a:latin typeface="Aptos" panose="020B0004020202020204" pitchFamily="34" charset="0"/>
                <a:ea typeface="Aptos" panose="020B0004020202020204" pitchFamily="34" charset="0"/>
                <a:cs typeface="Times New Roman" panose="02020603050405020304" pitchFamily="18" charset="0"/>
              </a:rPr>
              <a:t>LSTMs are ideal for:</a:t>
            </a:r>
            <a:br>
              <a:rPr lang="en-US" sz="4400" kern="100" dirty="0">
                <a:effectLst/>
                <a:latin typeface="Aptos" panose="020B0004020202020204" pitchFamily="34" charset="0"/>
                <a:ea typeface="Aptos" panose="020B000402020202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A9AD5F2D-109D-140A-E259-02E35FE94819}"/>
              </a:ext>
            </a:extLst>
          </p:cNvPr>
          <p:cNvSpPr>
            <a:spLocks noGrp="1"/>
          </p:cNvSpPr>
          <p:nvPr>
            <p:ph idx="1"/>
          </p:nvPr>
        </p:nvSpPr>
        <p:spPr/>
        <p:txBody>
          <a:bodyPr/>
          <a:lstStyle/>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Time series forecasting</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(e.g., stock prices, weather, GDP) </a:t>
            </a:r>
            <a:r>
              <a:rPr lang="en-US" sz="1800" kern="100" dirty="0">
                <a:effectLst/>
                <a:latin typeface="Aptos" panose="020B0004020202020204" pitchFamily="34" charset="0"/>
                <a:ea typeface="Aptos" panose="020B0004020202020204" pitchFamily="34" charset="0"/>
                <a:cs typeface="Times New Roman" panose="02020603050405020304" pitchFamily="18" charset="0"/>
                <a:sym typeface="Wingdings" panose="05000000000000000000" pitchFamily="2" charset="2"/>
              </a:rPr>
              <a:t> Our use case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Natural Language Processing (NLP)</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(e.g., language modeling, translation)</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Speech recognition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Video classification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2042918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kern="100" dirty="0">
                <a:effectLst/>
                <a:latin typeface="Aptos" panose="020B0004020202020204" pitchFamily="34" charset="0"/>
                <a:ea typeface="Aptos" panose="020B0004020202020204" pitchFamily="34" charset="0"/>
                <a:cs typeface="Times New Roman" panose="02020603050405020304" pitchFamily="18" charset="0"/>
              </a:rPr>
              <a:t>LSTM-Based Trade Forecasting</a:t>
            </a:r>
            <a:endParaRPr dirty="0"/>
          </a:p>
        </p:txBody>
      </p:sp>
      <p:sp>
        <p:nvSpPr>
          <p:cNvPr id="3" name="Content Placeholder 2"/>
          <p:cNvSpPr>
            <a:spLocks noGrp="1"/>
          </p:cNvSpPr>
          <p:nvPr>
            <p:ph idx="1"/>
          </p:nvPr>
        </p:nvSpPr>
        <p:spPr/>
        <p:txBody>
          <a:bodyPr>
            <a:normAutofit/>
          </a:bodyPr>
          <a:lstStyle/>
          <a:p>
            <a:r>
              <a:rPr sz="2400" dirty="0"/>
              <a:t>This section covers LSTM models to analyze and forecast trade data while incorporating tariff impacts to simulate real-world economic changes.</a:t>
            </a:r>
          </a:p>
        </p:txBody>
      </p:sp>
      <p:pic>
        <p:nvPicPr>
          <p:cNvPr id="5" name="Slide1.m4a">
            <a:hlinkClick r:id="" action="ppaction://media"/>
            <a:extLst>
              <a:ext uri="{FF2B5EF4-FFF2-40B4-BE49-F238E27FC236}">
                <a16:creationId xmlns:a16="http://schemas.microsoft.com/office/drawing/2014/main" id="{1CC41B38-2A8C-C63F-0551-AAEE0943C2B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94056" y="78232"/>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08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4BC6F-6021-D5BD-A1DC-252F5DAC6C35}"/>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CC73FC98-AB91-68EA-6EEE-6410F24D3FC7}"/>
              </a:ext>
            </a:extLst>
          </p:cNvPr>
          <p:cNvSpPr>
            <a:spLocks noGrp="1"/>
          </p:cNvSpPr>
          <p:nvPr>
            <p:ph idx="1"/>
          </p:nvPr>
        </p:nvSpPr>
        <p:spPr>
          <a:xfrm>
            <a:off x="838200" y="1825625"/>
            <a:ext cx="5905500" cy="4351338"/>
          </a:xfrm>
        </p:spPr>
        <p:txBody>
          <a:bodyPr>
            <a:normAutofit/>
          </a:bodyPr>
          <a:lstStyle/>
          <a:p>
            <a:r>
              <a:rPr lang="en-US" dirty="0"/>
              <a:t>Use AI/ML to analyze International Trade and its effect on GDP</a:t>
            </a:r>
          </a:p>
          <a:p>
            <a:pPr lvl="1"/>
            <a:r>
              <a:rPr lang="en-US" dirty="0"/>
              <a:t>Real world example where AI and ML could be used in a non-trivial way. </a:t>
            </a:r>
          </a:p>
          <a:p>
            <a:pPr lvl="2"/>
            <a:r>
              <a:rPr lang="en-US" dirty="0"/>
              <a:t>HUGE business case</a:t>
            </a:r>
          </a:p>
          <a:p>
            <a:pPr lvl="1"/>
            <a:r>
              <a:rPr lang="en-US" dirty="0"/>
              <a:t>Applicable to recent news</a:t>
            </a:r>
          </a:p>
          <a:p>
            <a:pPr lvl="1"/>
            <a:r>
              <a:rPr lang="en-US" dirty="0"/>
              <a:t>Complex relationships between various factors and the interplay between them.</a:t>
            </a:r>
          </a:p>
        </p:txBody>
      </p:sp>
      <p:pic>
        <p:nvPicPr>
          <p:cNvPr id="5" name="Picture 4">
            <a:extLst>
              <a:ext uri="{FF2B5EF4-FFF2-40B4-BE49-F238E27FC236}">
                <a16:creationId xmlns:a16="http://schemas.microsoft.com/office/drawing/2014/main" id="{B4504CD4-15FD-B7DE-63DC-0912F7C3DFBC}"/>
              </a:ext>
            </a:extLst>
          </p:cNvPr>
          <p:cNvPicPr>
            <a:picLocks noChangeAspect="1"/>
          </p:cNvPicPr>
          <p:nvPr/>
        </p:nvPicPr>
        <p:blipFill>
          <a:blip r:embed="rId4"/>
          <a:stretch>
            <a:fillRect/>
          </a:stretch>
        </p:blipFill>
        <p:spPr>
          <a:xfrm>
            <a:off x="7507235" y="365125"/>
            <a:ext cx="4020153" cy="3102358"/>
          </a:xfrm>
          <a:prstGeom prst="rect">
            <a:avLst/>
          </a:prstGeom>
        </p:spPr>
      </p:pic>
      <p:pic>
        <p:nvPicPr>
          <p:cNvPr id="7" name="Picture 6">
            <a:extLst>
              <a:ext uri="{FF2B5EF4-FFF2-40B4-BE49-F238E27FC236}">
                <a16:creationId xmlns:a16="http://schemas.microsoft.com/office/drawing/2014/main" id="{7B513009-B8AF-3113-97E9-5C909A3584FC}"/>
              </a:ext>
            </a:extLst>
          </p:cNvPr>
          <p:cNvPicPr>
            <a:picLocks noChangeAspect="1"/>
          </p:cNvPicPr>
          <p:nvPr/>
        </p:nvPicPr>
        <p:blipFill>
          <a:blip r:embed="rId5"/>
          <a:stretch>
            <a:fillRect/>
          </a:stretch>
        </p:blipFill>
        <p:spPr>
          <a:xfrm>
            <a:off x="7640585" y="3785731"/>
            <a:ext cx="3713215" cy="2808004"/>
          </a:xfrm>
          <a:prstGeom prst="rect">
            <a:avLst/>
          </a:prstGeom>
        </p:spPr>
      </p:pic>
      <p:pic>
        <p:nvPicPr>
          <p:cNvPr id="8" name="Introduction">
            <a:hlinkClick r:id="" action="ppaction://media"/>
            <a:extLst>
              <a:ext uri="{FF2B5EF4-FFF2-40B4-BE49-F238E27FC236}">
                <a16:creationId xmlns:a16="http://schemas.microsoft.com/office/drawing/2014/main" id="{BE4E19F1-2FA5-5D65-66CD-8DFDD07DC97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28600" y="161544"/>
            <a:ext cx="609600" cy="609600"/>
          </a:xfrm>
          <a:prstGeom prst="rect">
            <a:avLst/>
          </a:prstGeom>
        </p:spPr>
      </p:pic>
    </p:spTree>
    <p:extLst>
      <p:ext uri="{BB962C8B-B14F-4D97-AF65-F5344CB8AC3E}">
        <p14:creationId xmlns:p14="http://schemas.microsoft.com/office/powerpoint/2010/main" val="930187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03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Problem Statement</a:t>
            </a:r>
          </a:p>
        </p:txBody>
      </p:sp>
      <p:sp>
        <p:nvSpPr>
          <p:cNvPr id="3" name="Content Placeholder 2"/>
          <p:cNvSpPr>
            <a:spLocks noGrp="1"/>
          </p:cNvSpPr>
          <p:nvPr>
            <p:ph idx="1"/>
          </p:nvPr>
        </p:nvSpPr>
        <p:spPr/>
        <p:txBody>
          <a:bodyPr>
            <a:normAutofit/>
          </a:bodyPr>
          <a:lstStyle/>
          <a:p>
            <a:r>
              <a:rPr sz="2400" dirty="0"/>
              <a:t>Forecast global trade behavior under evolving tariff scenarios.</a:t>
            </a:r>
          </a:p>
          <a:p>
            <a:r>
              <a:rPr sz="2400" dirty="0"/>
              <a:t>- Traditional models often fail to capture time-dependent patterns.</a:t>
            </a:r>
          </a:p>
          <a:p>
            <a:r>
              <a:rPr sz="2400" dirty="0"/>
              <a:t>- Goal: Predict future imports and exports incorporating both historical and policy-driven data shifts.</a:t>
            </a:r>
          </a:p>
        </p:txBody>
      </p:sp>
      <p:pic>
        <p:nvPicPr>
          <p:cNvPr id="4" name="Slide2.m4a">
            <a:hlinkClick r:id="" action="ppaction://media"/>
            <a:extLst>
              <a:ext uri="{FF2B5EF4-FFF2-40B4-BE49-F238E27FC236}">
                <a16:creationId xmlns:a16="http://schemas.microsoft.com/office/drawing/2014/main" id="{710B9B39-129A-4E19-E261-8AC6ABF71FA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12344" y="133096"/>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5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kern="100" dirty="0">
                <a:effectLst/>
                <a:latin typeface="Aptos" panose="020B0004020202020204" pitchFamily="34" charset="0"/>
                <a:ea typeface="Aptos" panose="020B0004020202020204" pitchFamily="34" charset="0"/>
                <a:cs typeface="Times New Roman" panose="02020603050405020304" pitchFamily="18" charset="0"/>
              </a:rPr>
              <a:t>Data Sources &amp; Features</a:t>
            </a:r>
            <a:endParaRPr lang="en-US" dirty="0"/>
          </a:p>
        </p:txBody>
      </p:sp>
      <p:sp>
        <p:nvSpPr>
          <p:cNvPr id="3" name="Content Placeholder 2"/>
          <p:cNvSpPr>
            <a:spLocks noGrp="1"/>
          </p:cNvSpPr>
          <p:nvPr>
            <p:ph idx="1"/>
          </p:nvPr>
        </p:nvSpPr>
        <p:spPr/>
        <p:txBody>
          <a:bodyPr>
            <a:normAutofit/>
          </a:bodyPr>
          <a:lstStyle/>
          <a:p>
            <a:r>
              <a:rPr sz="2400" dirty="0"/>
              <a:t>Imports &amp; Exports (USD) by country/year</a:t>
            </a:r>
          </a:p>
          <a:p>
            <a:r>
              <a:rPr sz="2400" dirty="0"/>
              <a:t>Tariff Rates (AHS Weighted Avg)</a:t>
            </a:r>
          </a:p>
          <a:p>
            <a:r>
              <a:rPr sz="2400" dirty="0"/>
              <a:t>GDP and CPI (Consumer Price Index)</a:t>
            </a:r>
          </a:p>
          <a:p>
            <a:r>
              <a:rPr sz="2400" dirty="0"/>
              <a:t>Time Frame: 2000–2023</a:t>
            </a:r>
          </a:p>
          <a:p>
            <a:r>
              <a:rPr sz="2400" dirty="0"/>
              <a:t>Scaled using Min-Max Normalization</a:t>
            </a:r>
          </a:p>
          <a:p>
            <a:r>
              <a:rPr sz="2400" dirty="0"/>
              <a:t>Source: World Bank, Kaggle, U.S. Census</a:t>
            </a:r>
          </a:p>
        </p:txBody>
      </p:sp>
      <p:pic>
        <p:nvPicPr>
          <p:cNvPr id="4" name="Slide3.m4a">
            <a:hlinkClick r:id="" action="ppaction://media"/>
            <a:extLst>
              <a:ext uri="{FF2B5EF4-FFF2-40B4-BE49-F238E27FC236}">
                <a16:creationId xmlns:a16="http://schemas.microsoft.com/office/drawing/2014/main" id="{F549BDC8-DEA7-3E53-C5B1-CB712F4A78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39776" y="36576"/>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8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kern="100" dirty="0">
                <a:effectLst/>
                <a:latin typeface="Aptos" panose="020B0004020202020204" pitchFamily="34" charset="0"/>
                <a:ea typeface="Aptos" panose="020B0004020202020204" pitchFamily="34" charset="0"/>
                <a:cs typeface="Times New Roman" panose="02020603050405020304" pitchFamily="18" charset="0"/>
              </a:rPr>
              <a:t>Why use LSTM</a:t>
            </a:r>
            <a:endParaRPr dirty="0"/>
          </a:p>
        </p:txBody>
      </p:sp>
      <p:sp>
        <p:nvSpPr>
          <p:cNvPr id="3" name="Content Placeholder 2"/>
          <p:cNvSpPr>
            <a:spLocks noGrp="1"/>
          </p:cNvSpPr>
          <p:nvPr>
            <p:ph idx="1"/>
          </p:nvPr>
        </p:nvSpPr>
        <p:spPr/>
        <p:txBody>
          <a:bodyPr>
            <a:normAutofit/>
          </a:bodyPr>
          <a:lstStyle/>
          <a:p>
            <a:r>
              <a:rPr sz="2400" dirty="0"/>
              <a:t>Traditional regression can't model time dependencies.</a:t>
            </a:r>
          </a:p>
          <a:p>
            <a:r>
              <a:rPr sz="2400" dirty="0"/>
              <a:t>LSTM captures long-range effects (e.g., post-tariff shifts).</a:t>
            </a:r>
          </a:p>
          <a:p>
            <a:r>
              <a:rPr sz="2400" dirty="0"/>
              <a:t>Effective in time series tasks with external shocks.</a:t>
            </a:r>
          </a:p>
          <a:p>
            <a:r>
              <a:rPr sz="2400" dirty="0"/>
              <a:t>Helps uncover hidden patterns over time.</a:t>
            </a:r>
          </a:p>
        </p:txBody>
      </p:sp>
      <p:pic>
        <p:nvPicPr>
          <p:cNvPr id="4" name="Slide4.m4a">
            <a:hlinkClick r:id="" action="ppaction://media"/>
            <a:extLst>
              <a:ext uri="{FF2B5EF4-FFF2-40B4-BE49-F238E27FC236}">
                <a16:creationId xmlns:a16="http://schemas.microsoft.com/office/drawing/2014/main" id="{E9ED85B8-16BE-541D-D4A0-B9299EAAA0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58064" y="81661"/>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9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kern="100" dirty="0">
                <a:effectLst/>
                <a:latin typeface="Aptos" panose="020B0004020202020204" pitchFamily="34" charset="0"/>
                <a:ea typeface="Aptos" panose="020B0004020202020204" pitchFamily="34" charset="0"/>
                <a:cs typeface="Times New Roman" panose="02020603050405020304" pitchFamily="18" charset="0"/>
              </a:rPr>
              <a:t>LSTM Model Description</a:t>
            </a:r>
            <a:endParaRPr lang="en-US" dirty="0"/>
          </a:p>
        </p:txBody>
      </p:sp>
      <p:sp>
        <p:nvSpPr>
          <p:cNvPr id="3" name="Content Placeholder 2"/>
          <p:cNvSpPr>
            <a:spLocks noGrp="1"/>
          </p:cNvSpPr>
          <p:nvPr>
            <p:ph idx="1"/>
          </p:nvPr>
        </p:nvSpPr>
        <p:spPr/>
        <p:txBody>
          <a:bodyPr>
            <a:normAutofit/>
          </a:bodyPr>
          <a:lstStyle/>
          <a:p>
            <a:r>
              <a:rPr sz="2400" dirty="0"/>
              <a:t>Implemented using </a:t>
            </a:r>
            <a:r>
              <a:rPr sz="2400" dirty="0" err="1"/>
              <a:t>Keras</a:t>
            </a:r>
            <a:r>
              <a:rPr sz="2400" dirty="0"/>
              <a:t> (TensorFlow backend)</a:t>
            </a:r>
          </a:p>
          <a:p>
            <a:r>
              <a:rPr sz="2400" dirty="0"/>
              <a:t>Inputs: sequence of trade features over time</a:t>
            </a:r>
          </a:p>
          <a:p>
            <a:r>
              <a:rPr sz="2400" dirty="0"/>
              <a:t>Outputs: multi-year forecasts of imports &amp; exports</a:t>
            </a:r>
          </a:p>
          <a:p>
            <a:r>
              <a:rPr sz="2400" dirty="0"/>
              <a:t>Loss Function: MSE (Mean Squared Error)</a:t>
            </a:r>
          </a:p>
          <a:p>
            <a:r>
              <a:rPr sz="2400" dirty="0"/>
              <a:t>Forecast Horizon: 5 years</a:t>
            </a:r>
          </a:p>
          <a:p>
            <a:r>
              <a:rPr sz="2400" dirty="0"/>
              <a:t>Validated on unseen countries</a:t>
            </a:r>
          </a:p>
        </p:txBody>
      </p:sp>
      <p:pic>
        <p:nvPicPr>
          <p:cNvPr id="4" name="Slide5.m4a">
            <a:hlinkClick r:id="" action="ppaction://media"/>
            <a:extLst>
              <a:ext uri="{FF2B5EF4-FFF2-40B4-BE49-F238E27FC236}">
                <a16:creationId xmlns:a16="http://schemas.microsoft.com/office/drawing/2014/main" id="{DE013F53-2CCD-5E4D-E865-13D825EED48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30048" y="215106"/>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2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kern="100" dirty="0">
                <a:effectLst/>
                <a:latin typeface="Aptos" panose="020B0004020202020204" pitchFamily="34" charset="0"/>
                <a:ea typeface="Aptos" panose="020B0004020202020204" pitchFamily="34" charset="0"/>
                <a:cs typeface="Times New Roman" panose="02020603050405020304" pitchFamily="18" charset="0"/>
              </a:rPr>
              <a:t>Trade Forecast Visualization</a:t>
            </a:r>
            <a:endParaRPr dirty="0"/>
          </a:p>
        </p:txBody>
      </p:sp>
      <p:pic>
        <p:nvPicPr>
          <p:cNvPr id="4" name="Picture 3" descr="trade_visualization.png"/>
          <p:cNvPicPr>
            <a:picLocks noChangeAspect="1"/>
          </p:cNvPicPr>
          <p:nvPr/>
        </p:nvPicPr>
        <p:blipFill>
          <a:blip r:embed="rId4"/>
          <a:stretch>
            <a:fillRect/>
          </a:stretch>
        </p:blipFill>
        <p:spPr>
          <a:xfrm>
            <a:off x="1341120" y="1514139"/>
            <a:ext cx="9509760" cy="5109340"/>
          </a:xfrm>
          <a:prstGeom prst="rect">
            <a:avLst/>
          </a:prstGeom>
        </p:spPr>
      </p:pic>
      <p:pic>
        <p:nvPicPr>
          <p:cNvPr id="3" name="Slide6.m4a">
            <a:hlinkClick r:id="" action="ppaction://media"/>
            <a:extLst>
              <a:ext uri="{FF2B5EF4-FFF2-40B4-BE49-F238E27FC236}">
                <a16:creationId xmlns:a16="http://schemas.microsoft.com/office/drawing/2014/main" id="{1BD19A5B-08CA-D5B4-DBE7-6AE33EF0ED1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400" y="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0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kern="100" dirty="0">
                <a:effectLst/>
                <a:latin typeface="Aptos" panose="020B0004020202020204" pitchFamily="34" charset="0"/>
                <a:ea typeface="Aptos" panose="020B0004020202020204" pitchFamily="34" charset="0"/>
                <a:cs typeface="Times New Roman" panose="02020603050405020304" pitchFamily="18" charset="0"/>
              </a:rPr>
              <a:t>Forecast Interpretation</a:t>
            </a:r>
            <a:endParaRPr lang="en-US" dirty="0"/>
          </a:p>
        </p:txBody>
      </p:sp>
      <p:sp>
        <p:nvSpPr>
          <p:cNvPr id="3" name="Content Placeholder 2"/>
          <p:cNvSpPr>
            <a:spLocks noGrp="1"/>
          </p:cNvSpPr>
          <p:nvPr>
            <p:ph idx="1"/>
          </p:nvPr>
        </p:nvSpPr>
        <p:spPr/>
        <p:txBody>
          <a:bodyPr>
            <a:normAutofit/>
          </a:bodyPr>
          <a:lstStyle/>
          <a:p>
            <a:r>
              <a:rPr sz="2400" dirty="0"/>
              <a:t>Model shows projected growth in exports post-COVID for multiple nations</a:t>
            </a:r>
          </a:p>
          <a:p>
            <a:r>
              <a:rPr sz="2400" dirty="0"/>
              <a:t>Countries with reduced tariffs showed stronger recovery patterns</a:t>
            </a:r>
          </a:p>
          <a:p>
            <a:r>
              <a:rPr sz="2400" dirty="0"/>
              <a:t>LSTM’s sensitivity helped capture delayed impact of economic shocks</a:t>
            </a:r>
          </a:p>
          <a:p>
            <a:r>
              <a:rPr sz="2400" dirty="0"/>
              <a:t>Insights can assist policymakers in tariff adjustments</a:t>
            </a:r>
          </a:p>
        </p:txBody>
      </p:sp>
      <p:pic>
        <p:nvPicPr>
          <p:cNvPr id="4" name="Slide7.m4a">
            <a:hlinkClick r:id="" action="ppaction://media"/>
            <a:extLst>
              <a:ext uri="{FF2B5EF4-FFF2-40B4-BE49-F238E27FC236}">
                <a16:creationId xmlns:a16="http://schemas.microsoft.com/office/drawing/2014/main" id="{C713F6E6-CA84-BDB6-9366-2A55CEAEB8B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57480" y="133096"/>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4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kern="100" dirty="0">
                <a:effectLst/>
                <a:latin typeface="Aptos" panose="020B0004020202020204" pitchFamily="34" charset="0"/>
                <a:ea typeface="Aptos" panose="020B0004020202020204" pitchFamily="34" charset="0"/>
                <a:cs typeface="Times New Roman" panose="02020603050405020304" pitchFamily="18" charset="0"/>
              </a:rPr>
              <a:t>Summary and Learnings</a:t>
            </a:r>
            <a:endParaRPr dirty="0"/>
          </a:p>
        </p:txBody>
      </p:sp>
      <p:sp>
        <p:nvSpPr>
          <p:cNvPr id="3" name="Content Placeholder 2"/>
          <p:cNvSpPr>
            <a:spLocks noGrp="1"/>
          </p:cNvSpPr>
          <p:nvPr>
            <p:ph idx="1"/>
          </p:nvPr>
        </p:nvSpPr>
        <p:spPr/>
        <p:txBody>
          <a:bodyPr>
            <a:normAutofit/>
          </a:bodyPr>
          <a:lstStyle/>
          <a:p>
            <a:r>
              <a:rPr sz="2400" dirty="0"/>
              <a:t>Built LSTM to model time-based trade dynamics</a:t>
            </a:r>
          </a:p>
          <a:p>
            <a:r>
              <a:rPr sz="2400" dirty="0"/>
              <a:t>Integrated policy features like tariffs into forecasting</a:t>
            </a:r>
          </a:p>
          <a:p>
            <a:r>
              <a:rPr sz="2400" dirty="0"/>
              <a:t>Provided economic insights through AI-driven simulations</a:t>
            </a:r>
          </a:p>
          <a:p>
            <a:r>
              <a:rPr sz="2400" dirty="0"/>
              <a:t>Reinforced importance of sequential learning models in macroeconomic analysis</a:t>
            </a:r>
          </a:p>
        </p:txBody>
      </p:sp>
      <p:pic>
        <p:nvPicPr>
          <p:cNvPr id="4" name="Slide8.m4a">
            <a:hlinkClick r:id="" action="ppaction://media"/>
            <a:extLst>
              <a:ext uri="{FF2B5EF4-FFF2-40B4-BE49-F238E27FC236}">
                <a16:creationId xmlns:a16="http://schemas.microsoft.com/office/drawing/2014/main" id="{01B5CFA8-5761-4316-BA97-A0760DA4EE9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03200" y="69088"/>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12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12FCB-B497-B762-3943-8F4DD392485D}"/>
              </a:ext>
            </a:extLst>
          </p:cNvPr>
          <p:cNvSpPr>
            <a:spLocks noGrp="1"/>
          </p:cNvSpPr>
          <p:nvPr>
            <p:ph type="title"/>
          </p:nvPr>
        </p:nvSpPr>
        <p:spPr/>
        <p:txBody>
          <a:bodyPr/>
          <a:lstStyle/>
          <a:p>
            <a:r>
              <a:rPr lang="en-US" dirty="0" err="1"/>
              <a:t>Catboost</a:t>
            </a:r>
            <a:r>
              <a:rPr lang="en-US" dirty="0"/>
              <a:t> vs LSTM (Comparison) </a:t>
            </a:r>
          </a:p>
        </p:txBody>
      </p:sp>
      <p:sp>
        <p:nvSpPr>
          <p:cNvPr id="3" name="Content Placeholder 2">
            <a:extLst>
              <a:ext uri="{FF2B5EF4-FFF2-40B4-BE49-F238E27FC236}">
                <a16:creationId xmlns:a16="http://schemas.microsoft.com/office/drawing/2014/main" id="{9E237D33-321E-FAF8-30CC-A6DDC8F31537}"/>
              </a:ext>
            </a:extLst>
          </p:cNvPr>
          <p:cNvSpPr>
            <a:spLocks noGrp="1"/>
          </p:cNvSpPr>
          <p:nvPr>
            <p:ph idx="1"/>
          </p:nvPr>
        </p:nvSpPr>
        <p:spPr/>
        <p:txBody>
          <a:bodyPr/>
          <a:lstStyle/>
          <a:p>
            <a:r>
              <a:rPr lang="en-US" dirty="0"/>
              <a:t>Which Model results in a  more accurate prediction using the same features?</a:t>
            </a:r>
          </a:p>
        </p:txBody>
      </p:sp>
      <p:pic>
        <p:nvPicPr>
          <p:cNvPr id="4" name="Comparison">
            <a:hlinkClick r:id="" action="ppaction://media"/>
            <a:extLst>
              <a:ext uri="{FF2B5EF4-FFF2-40B4-BE49-F238E27FC236}">
                <a16:creationId xmlns:a16="http://schemas.microsoft.com/office/drawing/2014/main" id="{FBF7ADE9-418F-9EEC-1D4E-C0C45D69670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41376" y="221044"/>
            <a:ext cx="609600" cy="609600"/>
          </a:xfrm>
          <a:prstGeom prst="rect">
            <a:avLst/>
          </a:prstGeom>
        </p:spPr>
      </p:pic>
    </p:spTree>
    <p:extLst>
      <p:ext uri="{BB962C8B-B14F-4D97-AF65-F5344CB8AC3E}">
        <p14:creationId xmlns:p14="http://schemas.microsoft.com/office/powerpoint/2010/main" val="4231777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7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0FED4-9CAC-5765-2852-71134FCF3058}"/>
              </a:ext>
            </a:extLst>
          </p:cNvPr>
          <p:cNvSpPr>
            <a:spLocks noGrp="1"/>
          </p:cNvSpPr>
          <p:nvPr>
            <p:ph type="title"/>
          </p:nvPr>
        </p:nvSpPr>
        <p:spPr/>
        <p:txBody>
          <a:bodyPr/>
          <a:lstStyle/>
          <a:p>
            <a:r>
              <a:rPr lang="en-US" dirty="0"/>
              <a:t>LSTM Comparison Overview</a:t>
            </a:r>
          </a:p>
        </p:txBody>
      </p:sp>
      <p:pic>
        <p:nvPicPr>
          <p:cNvPr id="5" name="Content Placeholder 4">
            <a:extLst>
              <a:ext uri="{FF2B5EF4-FFF2-40B4-BE49-F238E27FC236}">
                <a16:creationId xmlns:a16="http://schemas.microsoft.com/office/drawing/2014/main" id="{D70231F1-E253-3727-C959-03BBB4D3524C}"/>
              </a:ext>
            </a:extLst>
          </p:cNvPr>
          <p:cNvPicPr>
            <a:picLocks noGrp="1" noChangeAspect="1"/>
          </p:cNvPicPr>
          <p:nvPr>
            <p:ph idx="1"/>
          </p:nvPr>
        </p:nvPicPr>
        <p:blipFill>
          <a:blip r:embed="rId4"/>
          <a:stretch>
            <a:fillRect/>
          </a:stretch>
        </p:blipFill>
        <p:spPr>
          <a:xfrm>
            <a:off x="454174" y="1520825"/>
            <a:ext cx="4660751" cy="2312736"/>
          </a:xfrm>
        </p:spPr>
      </p:pic>
      <p:pic>
        <p:nvPicPr>
          <p:cNvPr id="7" name="Picture 6">
            <a:extLst>
              <a:ext uri="{FF2B5EF4-FFF2-40B4-BE49-F238E27FC236}">
                <a16:creationId xmlns:a16="http://schemas.microsoft.com/office/drawing/2014/main" id="{65DDDC1C-C6EB-07F8-47F1-F7232639320E}"/>
              </a:ext>
            </a:extLst>
          </p:cNvPr>
          <p:cNvPicPr>
            <a:picLocks noChangeAspect="1"/>
          </p:cNvPicPr>
          <p:nvPr/>
        </p:nvPicPr>
        <p:blipFill>
          <a:blip r:embed="rId5"/>
          <a:stretch>
            <a:fillRect/>
          </a:stretch>
        </p:blipFill>
        <p:spPr>
          <a:xfrm>
            <a:off x="454173" y="3824358"/>
            <a:ext cx="4660751" cy="2312736"/>
          </a:xfrm>
          <a:prstGeom prst="rect">
            <a:avLst/>
          </a:prstGeom>
        </p:spPr>
      </p:pic>
      <p:pic>
        <p:nvPicPr>
          <p:cNvPr id="9" name="Picture 8">
            <a:extLst>
              <a:ext uri="{FF2B5EF4-FFF2-40B4-BE49-F238E27FC236}">
                <a16:creationId xmlns:a16="http://schemas.microsoft.com/office/drawing/2014/main" id="{AA72921C-8B36-BE2B-CECC-14DFAF46ECBA}"/>
              </a:ext>
            </a:extLst>
          </p:cNvPr>
          <p:cNvPicPr>
            <a:picLocks noChangeAspect="1"/>
          </p:cNvPicPr>
          <p:nvPr/>
        </p:nvPicPr>
        <p:blipFill>
          <a:blip r:embed="rId6"/>
          <a:stretch>
            <a:fillRect/>
          </a:stretch>
        </p:blipFill>
        <p:spPr>
          <a:xfrm>
            <a:off x="6006841" y="1430086"/>
            <a:ext cx="4843612" cy="2403475"/>
          </a:xfrm>
          <a:prstGeom prst="rect">
            <a:avLst/>
          </a:prstGeom>
        </p:spPr>
      </p:pic>
      <p:pic>
        <p:nvPicPr>
          <p:cNvPr id="11" name="Picture 10">
            <a:extLst>
              <a:ext uri="{FF2B5EF4-FFF2-40B4-BE49-F238E27FC236}">
                <a16:creationId xmlns:a16="http://schemas.microsoft.com/office/drawing/2014/main" id="{9652EEC0-AC90-4345-9880-C227E14EF0B9}"/>
              </a:ext>
            </a:extLst>
          </p:cNvPr>
          <p:cNvPicPr>
            <a:picLocks noChangeAspect="1"/>
          </p:cNvPicPr>
          <p:nvPr/>
        </p:nvPicPr>
        <p:blipFill>
          <a:blip r:embed="rId7"/>
          <a:stretch>
            <a:fillRect/>
          </a:stretch>
        </p:blipFill>
        <p:spPr>
          <a:xfrm>
            <a:off x="6006841" y="3824358"/>
            <a:ext cx="4843612" cy="2403475"/>
          </a:xfrm>
          <a:prstGeom prst="rect">
            <a:avLst/>
          </a:prstGeom>
        </p:spPr>
      </p:pic>
      <p:pic>
        <p:nvPicPr>
          <p:cNvPr id="4" name="2ndslide">
            <a:hlinkClick r:id="" action="ppaction://media"/>
            <a:extLst>
              <a:ext uri="{FF2B5EF4-FFF2-40B4-BE49-F238E27FC236}">
                <a16:creationId xmlns:a16="http://schemas.microsoft.com/office/drawing/2014/main" id="{C70607D0-6108-0B38-6F66-E4B66857A0C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33400" y="418306"/>
            <a:ext cx="609600" cy="609600"/>
          </a:xfrm>
          <a:prstGeom prst="rect">
            <a:avLst/>
          </a:prstGeom>
        </p:spPr>
      </p:pic>
    </p:spTree>
    <p:extLst>
      <p:ext uri="{BB962C8B-B14F-4D97-AF65-F5344CB8AC3E}">
        <p14:creationId xmlns:p14="http://schemas.microsoft.com/office/powerpoint/2010/main" val="3540559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73D5A-6755-95B2-27B9-59569B5A163E}"/>
              </a:ext>
            </a:extLst>
          </p:cNvPr>
          <p:cNvSpPr>
            <a:spLocks noGrp="1"/>
          </p:cNvSpPr>
          <p:nvPr>
            <p:ph type="title"/>
          </p:nvPr>
        </p:nvSpPr>
        <p:spPr/>
        <p:txBody>
          <a:bodyPr/>
          <a:lstStyle/>
          <a:p>
            <a:r>
              <a:rPr lang="en-US" dirty="0"/>
              <a:t>Evaluation Metrics</a:t>
            </a:r>
          </a:p>
        </p:txBody>
      </p:sp>
      <p:sp>
        <p:nvSpPr>
          <p:cNvPr id="4" name="Text Placeholder 3">
            <a:extLst>
              <a:ext uri="{FF2B5EF4-FFF2-40B4-BE49-F238E27FC236}">
                <a16:creationId xmlns:a16="http://schemas.microsoft.com/office/drawing/2014/main" id="{D2C964BC-D4A9-7C78-BC3D-FCC5321DCAB9}"/>
              </a:ext>
            </a:extLst>
          </p:cNvPr>
          <p:cNvSpPr>
            <a:spLocks noGrp="1"/>
          </p:cNvSpPr>
          <p:nvPr>
            <p:ph type="body" idx="1"/>
          </p:nvPr>
        </p:nvSpPr>
        <p:spPr/>
        <p:txBody>
          <a:bodyPr/>
          <a:lstStyle/>
          <a:p>
            <a:r>
              <a:rPr lang="en-US" dirty="0" err="1"/>
              <a:t>Catboost</a:t>
            </a:r>
            <a:r>
              <a:rPr lang="en-US" dirty="0"/>
              <a:t> </a:t>
            </a:r>
          </a:p>
        </p:txBody>
      </p:sp>
      <p:sp>
        <p:nvSpPr>
          <p:cNvPr id="5" name="Content Placeholder 4">
            <a:extLst>
              <a:ext uri="{FF2B5EF4-FFF2-40B4-BE49-F238E27FC236}">
                <a16:creationId xmlns:a16="http://schemas.microsoft.com/office/drawing/2014/main" id="{9E53AFA6-5F8E-2CAF-CDA8-97E74AFFC5DA}"/>
              </a:ext>
            </a:extLst>
          </p:cNvPr>
          <p:cNvSpPr>
            <a:spLocks noGrp="1"/>
          </p:cNvSpPr>
          <p:nvPr>
            <p:ph sz="half" idx="2"/>
          </p:nvPr>
        </p:nvSpPr>
        <p:spPr/>
        <p:txBody>
          <a:bodyPr>
            <a:normAutofit/>
          </a:bodyPr>
          <a:lstStyle/>
          <a:p>
            <a:r>
              <a:rPr lang="en-US" dirty="0"/>
              <a:t>MAE: $76.2 billion</a:t>
            </a:r>
          </a:p>
          <a:p>
            <a:r>
              <a:rPr lang="en-US" dirty="0"/>
              <a:t>R² Score: 0.9791</a:t>
            </a:r>
          </a:p>
        </p:txBody>
      </p:sp>
      <p:sp>
        <p:nvSpPr>
          <p:cNvPr id="6" name="Text Placeholder 5">
            <a:extLst>
              <a:ext uri="{FF2B5EF4-FFF2-40B4-BE49-F238E27FC236}">
                <a16:creationId xmlns:a16="http://schemas.microsoft.com/office/drawing/2014/main" id="{DC8D703A-812E-2EE1-0DE4-CBA1BD5A9AAC}"/>
              </a:ext>
            </a:extLst>
          </p:cNvPr>
          <p:cNvSpPr>
            <a:spLocks noGrp="1"/>
          </p:cNvSpPr>
          <p:nvPr>
            <p:ph type="body" sz="quarter" idx="3"/>
          </p:nvPr>
        </p:nvSpPr>
        <p:spPr/>
        <p:txBody>
          <a:bodyPr/>
          <a:lstStyle/>
          <a:p>
            <a:r>
              <a:rPr lang="en-US" dirty="0"/>
              <a:t>LSTM Neural </a:t>
            </a:r>
            <a:r>
              <a:rPr lang="en-US" dirty="0" err="1"/>
              <a:t>Nework</a:t>
            </a:r>
            <a:endParaRPr lang="en-US" dirty="0"/>
          </a:p>
        </p:txBody>
      </p:sp>
      <p:sp>
        <p:nvSpPr>
          <p:cNvPr id="7" name="Content Placeholder 6">
            <a:extLst>
              <a:ext uri="{FF2B5EF4-FFF2-40B4-BE49-F238E27FC236}">
                <a16:creationId xmlns:a16="http://schemas.microsoft.com/office/drawing/2014/main" id="{57FE46C3-E685-44E8-2932-EBE41C149030}"/>
              </a:ext>
            </a:extLst>
          </p:cNvPr>
          <p:cNvSpPr>
            <a:spLocks noGrp="1"/>
          </p:cNvSpPr>
          <p:nvPr>
            <p:ph sz="quarter" idx="4"/>
          </p:nvPr>
        </p:nvSpPr>
        <p:spPr/>
        <p:txBody>
          <a:bodyPr>
            <a:normAutofit/>
          </a:bodyPr>
          <a:lstStyle/>
          <a:p>
            <a:r>
              <a:rPr lang="pt-BR" dirty="0"/>
              <a:t>MAE: $71.4 </a:t>
            </a:r>
            <a:r>
              <a:rPr lang="pt-BR" dirty="0" err="1"/>
              <a:t>billion</a:t>
            </a:r>
            <a:endParaRPr lang="pt-BR" dirty="0"/>
          </a:p>
          <a:p>
            <a:r>
              <a:rPr lang="pt-BR" dirty="0"/>
              <a:t>R² Score: 0.9731</a:t>
            </a:r>
            <a:endParaRPr lang="en-US" dirty="0"/>
          </a:p>
        </p:txBody>
      </p:sp>
      <p:pic>
        <p:nvPicPr>
          <p:cNvPr id="8" name="Last">
            <a:hlinkClick r:id="" action="ppaction://media"/>
            <a:extLst>
              <a:ext uri="{FF2B5EF4-FFF2-40B4-BE49-F238E27FC236}">
                <a16:creationId xmlns:a16="http://schemas.microsoft.com/office/drawing/2014/main" id="{3EDE7708-3D33-7C21-5D50-E112CF6D3CD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90436" y="143256"/>
            <a:ext cx="609600" cy="609600"/>
          </a:xfrm>
          <a:prstGeom prst="rect">
            <a:avLst/>
          </a:prstGeom>
        </p:spPr>
      </p:pic>
    </p:spTree>
    <p:extLst>
      <p:ext uri="{BB962C8B-B14F-4D97-AF65-F5344CB8AC3E}">
        <p14:creationId xmlns:p14="http://schemas.microsoft.com/office/powerpoint/2010/main" val="3128427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07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E9B20-71CE-4F30-0E3C-E91637D371E8}"/>
              </a:ext>
            </a:extLst>
          </p:cNvPr>
          <p:cNvSpPr>
            <a:spLocks noGrp="1"/>
          </p:cNvSpPr>
          <p:nvPr>
            <p:ph type="title"/>
          </p:nvPr>
        </p:nvSpPr>
        <p:spPr>
          <a:xfrm>
            <a:off x="468086" y="86405"/>
            <a:ext cx="10515600" cy="1325563"/>
          </a:xfrm>
        </p:spPr>
        <p:txBody>
          <a:bodyPr/>
          <a:lstStyle/>
          <a:p>
            <a:r>
              <a:rPr lang="en-US" dirty="0">
                <a:solidFill>
                  <a:srgbClr val="002060"/>
                </a:solidFill>
                <a:latin typeface="Times New Roman" panose="02020603050405020304" pitchFamily="18" charset="0"/>
                <a:cs typeface="Times New Roman" panose="02020603050405020304" pitchFamily="18" charset="0"/>
              </a:rPr>
              <a:t>Machine Learning Models and Techniques</a:t>
            </a:r>
          </a:p>
        </p:txBody>
      </p:sp>
      <p:sp>
        <p:nvSpPr>
          <p:cNvPr id="4" name="Content Placeholder 2">
            <a:extLst>
              <a:ext uri="{FF2B5EF4-FFF2-40B4-BE49-F238E27FC236}">
                <a16:creationId xmlns:a16="http://schemas.microsoft.com/office/drawing/2014/main" id="{AD646D0F-CE52-47CA-9E33-0402CDD90181}"/>
              </a:ext>
            </a:extLst>
          </p:cNvPr>
          <p:cNvSpPr>
            <a:spLocks noGrp="1"/>
          </p:cNvSpPr>
          <p:nvPr>
            <p:ph idx="1"/>
          </p:nvPr>
        </p:nvSpPr>
        <p:spPr>
          <a:xfrm>
            <a:off x="468086" y="1411968"/>
            <a:ext cx="10515600" cy="4351338"/>
          </a:xfrm>
        </p:spPr>
        <p:txBody>
          <a:bodyPr anchor="ctr">
            <a:normAutofit/>
          </a:bodyPr>
          <a:lstStyle/>
          <a:p>
            <a:r>
              <a:rPr lang="en-US" dirty="0">
                <a:solidFill>
                  <a:srgbClr val="002060"/>
                </a:solidFill>
                <a:latin typeface="Times New Roman" panose="02020603050405020304" pitchFamily="18" charset="0"/>
                <a:cs typeface="Times New Roman" panose="02020603050405020304" pitchFamily="18" charset="0"/>
              </a:rPr>
              <a:t>Supervised Learning using Classification</a:t>
            </a:r>
          </a:p>
          <a:p>
            <a:pPr lvl="2"/>
            <a:r>
              <a:rPr lang="en-US" sz="2400" dirty="0">
                <a:solidFill>
                  <a:srgbClr val="002060"/>
                </a:solidFill>
                <a:latin typeface="Times New Roman" panose="02020603050405020304" pitchFamily="18" charset="0"/>
                <a:cs typeface="Times New Roman" panose="02020603050405020304" pitchFamily="18" charset="0"/>
              </a:rPr>
              <a:t>Support Vector Machine</a:t>
            </a:r>
          </a:p>
          <a:p>
            <a:pPr lvl="2"/>
            <a:r>
              <a:rPr lang="en-US" sz="2400" dirty="0">
                <a:solidFill>
                  <a:srgbClr val="002060"/>
                </a:solidFill>
                <a:latin typeface="Times New Roman" panose="02020603050405020304" pitchFamily="18" charset="0"/>
                <a:cs typeface="Times New Roman" panose="02020603050405020304" pitchFamily="18" charset="0"/>
              </a:rPr>
              <a:t>Decision Tree </a:t>
            </a:r>
          </a:p>
          <a:p>
            <a:r>
              <a:rPr lang="en-US" dirty="0">
                <a:solidFill>
                  <a:srgbClr val="002060"/>
                </a:solidFill>
                <a:latin typeface="Times New Roman" panose="02020603050405020304" pitchFamily="18" charset="0"/>
                <a:cs typeface="Times New Roman" panose="02020603050405020304" pitchFamily="18" charset="0"/>
              </a:rPr>
              <a:t>Supervised Learning using Regression</a:t>
            </a:r>
          </a:p>
          <a:p>
            <a:pPr lvl="2"/>
            <a:r>
              <a:rPr lang="en-US" sz="2400" dirty="0">
                <a:solidFill>
                  <a:srgbClr val="002060"/>
                </a:solidFill>
                <a:latin typeface="Times New Roman" panose="02020603050405020304" pitchFamily="18" charset="0"/>
                <a:cs typeface="Times New Roman" panose="02020603050405020304" pitchFamily="18" charset="0"/>
              </a:rPr>
              <a:t>Random Forest </a:t>
            </a:r>
          </a:p>
          <a:p>
            <a:pPr lvl="2"/>
            <a:r>
              <a:rPr lang="en-US" sz="2400" dirty="0">
                <a:solidFill>
                  <a:srgbClr val="002060"/>
                </a:solidFill>
                <a:latin typeface="Times New Roman" panose="02020603050405020304" pitchFamily="18" charset="0"/>
                <a:cs typeface="Times New Roman" panose="02020603050405020304" pitchFamily="18" charset="0"/>
              </a:rPr>
              <a:t>Gradient Boost (</a:t>
            </a:r>
            <a:r>
              <a:rPr lang="en-US" sz="2400" dirty="0" err="1">
                <a:solidFill>
                  <a:srgbClr val="002060"/>
                </a:solidFill>
                <a:latin typeface="Times New Roman" panose="02020603050405020304" pitchFamily="18" charset="0"/>
                <a:cs typeface="Times New Roman" panose="02020603050405020304" pitchFamily="18" charset="0"/>
              </a:rPr>
              <a:t>Catboost</a:t>
            </a:r>
            <a:r>
              <a:rPr lang="en-US" sz="2400" dirty="0">
                <a:solidFill>
                  <a:srgbClr val="002060"/>
                </a:solidFill>
                <a:latin typeface="Times New Roman" panose="02020603050405020304" pitchFamily="18" charset="0"/>
                <a:cs typeface="Times New Roman" panose="02020603050405020304" pitchFamily="18" charset="0"/>
              </a:rPr>
              <a:t>)</a:t>
            </a:r>
            <a:endParaRPr lang="en-US" sz="3000" dirty="0">
              <a:solidFill>
                <a:srgbClr val="002060"/>
              </a:solidFill>
              <a:latin typeface="Times New Roman" panose="02020603050405020304" pitchFamily="18" charset="0"/>
              <a:cs typeface="Times New Roman" panose="02020603050405020304" pitchFamily="18" charset="0"/>
            </a:endParaRPr>
          </a:p>
          <a:p>
            <a:r>
              <a:rPr lang="en-US" dirty="0">
                <a:solidFill>
                  <a:srgbClr val="002060"/>
                </a:solidFill>
                <a:latin typeface="Times New Roman" panose="02020603050405020304" pitchFamily="18" charset="0"/>
                <a:cs typeface="Times New Roman" panose="02020603050405020304" pitchFamily="18" charset="0"/>
              </a:rPr>
              <a:t>Recurrent Neural Network (RNN) </a:t>
            </a:r>
          </a:p>
          <a:p>
            <a:pPr lvl="2"/>
            <a:r>
              <a:rPr lang="en-US" sz="2400" dirty="0">
                <a:solidFill>
                  <a:srgbClr val="002060"/>
                </a:solidFill>
                <a:latin typeface="Times New Roman" panose="02020603050405020304" pitchFamily="18" charset="0"/>
                <a:cs typeface="Times New Roman" panose="02020603050405020304" pitchFamily="18" charset="0"/>
              </a:rPr>
              <a:t>LSTM (Long Short-Term Memory)</a:t>
            </a:r>
          </a:p>
        </p:txBody>
      </p:sp>
      <p:pic>
        <p:nvPicPr>
          <p:cNvPr id="3" name="Models Used">
            <a:hlinkClick r:id="" action="ppaction://media"/>
            <a:extLst>
              <a:ext uri="{FF2B5EF4-FFF2-40B4-BE49-F238E27FC236}">
                <a16:creationId xmlns:a16="http://schemas.microsoft.com/office/drawing/2014/main" id="{E2105496-5836-B073-66FB-78B77AC6208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63286" y="86405"/>
            <a:ext cx="609600" cy="609600"/>
          </a:xfrm>
          <a:prstGeom prst="rect">
            <a:avLst/>
          </a:prstGeom>
        </p:spPr>
      </p:pic>
    </p:spTree>
    <p:extLst>
      <p:ext uri="{BB962C8B-B14F-4D97-AF65-F5344CB8AC3E}">
        <p14:creationId xmlns:p14="http://schemas.microsoft.com/office/powerpoint/2010/main" val="880843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68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3AD5B-2F34-CF99-0637-68FD202E198A}"/>
              </a:ext>
            </a:extLst>
          </p:cNvPr>
          <p:cNvSpPr>
            <a:spLocks noGrp="1"/>
          </p:cNvSpPr>
          <p:nvPr>
            <p:ph type="title"/>
          </p:nvPr>
        </p:nvSpPr>
        <p:spPr/>
        <p:txBody>
          <a:bodyPr/>
          <a:lstStyle/>
          <a:p>
            <a:r>
              <a:rPr lang="en-US" dirty="0"/>
              <a:t>Datasets and their Sources</a:t>
            </a:r>
          </a:p>
        </p:txBody>
      </p:sp>
      <p:sp>
        <p:nvSpPr>
          <p:cNvPr id="4" name="Text Placeholder 3">
            <a:extLst>
              <a:ext uri="{FF2B5EF4-FFF2-40B4-BE49-F238E27FC236}">
                <a16:creationId xmlns:a16="http://schemas.microsoft.com/office/drawing/2014/main" id="{F89492FA-16F1-0C75-AD00-B45D350CF0B3}"/>
              </a:ext>
            </a:extLst>
          </p:cNvPr>
          <p:cNvSpPr>
            <a:spLocks noGrp="1"/>
          </p:cNvSpPr>
          <p:nvPr>
            <p:ph type="body" idx="1"/>
          </p:nvPr>
        </p:nvSpPr>
        <p:spPr/>
        <p:txBody>
          <a:bodyPr/>
          <a:lstStyle/>
          <a:p>
            <a:r>
              <a:rPr lang="en-US" dirty="0"/>
              <a:t>Annual reporting of data ranging between 1990 – 2024</a:t>
            </a:r>
          </a:p>
        </p:txBody>
      </p:sp>
      <p:sp>
        <p:nvSpPr>
          <p:cNvPr id="3" name="Content Placeholder 2">
            <a:extLst>
              <a:ext uri="{FF2B5EF4-FFF2-40B4-BE49-F238E27FC236}">
                <a16:creationId xmlns:a16="http://schemas.microsoft.com/office/drawing/2014/main" id="{96D6F2CA-AA0A-D1F6-78E4-6A14A2830538}"/>
              </a:ext>
            </a:extLst>
          </p:cNvPr>
          <p:cNvSpPr>
            <a:spLocks noGrp="1"/>
          </p:cNvSpPr>
          <p:nvPr>
            <p:ph sz="half" idx="2"/>
          </p:nvPr>
        </p:nvSpPr>
        <p:spPr/>
        <p:txBody>
          <a:bodyPr>
            <a:normAutofit/>
          </a:bodyPr>
          <a:lstStyle/>
          <a:p>
            <a:r>
              <a:rPr lang="en-US" dirty="0"/>
              <a:t>Import/Export Data</a:t>
            </a:r>
          </a:p>
          <a:p>
            <a:r>
              <a:rPr lang="en-US" dirty="0"/>
              <a:t>Gross Domestic Product (GDP)</a:t>
            </a:r>
          </a:p>
          <a:p>
            <a:r>
              <a:rPr lang="en-US" dirty="0"/>
              <a:t>Population</a:t>
            </a:r>
          </a:p>
          <a:p>
            <a:r>
              <a:rPr lang="en-US" dirty="0"/>
              <a:t>Consumer Price Index (CPI)</a:t>
            </a:r>
          </a:p>
          <a:p>
            <a:r>
              <a:rPr lang="en-US" dirty="0"/>
              <a:t>Tariff Rate (AHS Weighted Average Tariff)</a:t>
            </a:r>
          </a:p>
          <a:p>
            <a:pPr lvl="1"/>
            <a:r>
              <a:rPr lang="en-US" dirty="0"/>
              <a:t>Also known as Effectively Applied Weighted Average Tariff</a:t>
            </a:r>
          </a:p>
          <a:p>
            <a:endParaRPr lang="en-US" dirty="0"/>
          </a:p>
          <a:p>
            <a:endParaRPr lang="en-US" dirty="0"/>
          </a:p>
        </p:txBody>
      </p:sp>
      <p:sp>
        <p:nvSpPr>
          <p:cNvPr id="5" name="Text Placeholder 4">
            <a:extLst>
              <a:ext uri="{FF2B5EF4-FFF2-40B4-BE49-F238E27FC236}">
                <a16:creationId xmlns:a16="http://schemas.microsoft.com/office/drawing/2014/main" id="{2007A71A-9206-5D26-AF6E-5BBA2C771669}"/>
              </a:ext>
            </a:extLst>
          </p:cNvPr>
          <p:cNvSpPr>
            <a:spLocks noGrp="1"/>
          </p:cNvSpPr>
          <p:nvPr>
            <p:ph type="body" sz="quarter" idx="3"/>
          </p:nvPr>
        </p:nvSpPr>
        <p:spPr/>
        <p:txBody>
          <a:bodyPr/>
          <a:lstStyle/>
          <a:p>
            <a:r>
              <a:rPr lang="en-US" dirty="0"/>
              <a:t>Dataset sources</a:t>
            </a:r>
          </a:p>
        </p:txBody>
      </p:sp>
      <p:sp>
        <p:nvSpPr>
          <p:cNvPr id="6" name="Content Placeholder 5">
            <a:extLst>
              <a:ext uri="{FF2B5EF4-FFF2-40B4-BE49-F238E27FC236}">
                <a16:creationId xmlns:a16="http://schemas.microsoft.com/office/drawing/2014/main" id="{67547A41-C437-D412-BC04-DBC0876903B3}"/>
              </a:ext>
            </a:extLst>
          </p:cNvPr>
          <p:cNvSpPr>
            <a:spLocks noGrp="1"/>
          </p:cNvSpPr>
          <p:nvPr>
            <p:ph sz="quarter" idx="4"/>
          </p:nvPr>
        </p:nvSpPr>
        <p:spPr/>
        <p:txBody>
          <a:bodyPr>
            <a:normAutofit/>
          </a:bodyPr>
          <a:lstStyle/>
          <a:p>
            <a:r>
              <a:rPr lang="en-US" sz="2600" b="0" i="0" u="none" strike="noStrike" dirty="0">
                <a:solidFill>
                  <a:srgbClr val="595959"/>
                </a:solidFill>
                <a:effectLst/>
                <a:latin typeface="Aptos" panose="020B0004020202020204" pitchFamily="34" charset="0"/>
              </a:rPr>
              <a:t>U.S. Census Bureau</a:t>
            </a:r>
          </a:p>
          <a:p>
            <a:r>
              <a:rPr lang="en-US" sz="2600" b="0" i="0" u="none" strike="noStrike" dirty="0">
                <a:solidFill>
                  <a:srgbClr val="595959"/>
                </a:solidFill>
                <a:effectLst/>
                <a:latin typeface="Aptos" panose="020B0004020202020204" pitchFamily="34" charset="0"/>
              </a:rPr>
              <a:t>United States International Trade Commission’s "Trade Shifts" report</a:t>
            </a:r>
          </a:p>
          <a:p>
            <a:r>
              <a:rPr lang="en-US" sz="2600" dirty="0">
                <a:solidFill>
                  <a:srgbClr val="595959"/>
                </a:solidFill>
                <a:latin typeface="Aptos" panose="020B0004020202020204" pitchFamily="34" charset="0"/>
              </a:rPr>
              <a:t>World Bank</a:t>
            </a:r>
          </a:p>
          <a:p>
            <a:r>
              <a:rPr lang="en-US" sz="2600" dirty="0">
                <a:solidFill>
                  <a:srgbClr val="595959"/>
                </a:solidFill>
                <a:latin typeface="Aptos" panose="020B0004020202020204" pitchFamily="34" charset="0"/>
              </a:rPr>
              <a:t>Kaggle</a:t>
            </a:r>
            <a:endParaRPr lang="en-US" sz="2600" dirty="0"/>
          </a:p>
        </p:txBody>
      </p:sp>
      <p:pic>
        <p:nvPicPr>
          <p:cNvPr id="7" name="DataSets">
            <a:hlinkClick r:id="" action="ppaction://media"/>
            <a:extLst>
              <a:ext uri="{FF2B5EF4-FFF2-40B4-BE49-F238E27FC236}">
                <a16:creationId xmlns:a16="http://schemas.microsoft.com/office/drawing/2014/main" id="{C4271798-2602-E0D8-310C-F5F8FA1B18F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17922" y="257176"/>
            <a:ext cx="609600" cy="609600"/>
          </a:xfrm>
          <a:prstGeom prst="rect">
            <a:avLst/>
          </a:prstGeom>
        </p:spPr>
      </p:pic>
    </p:spTree>
    <p:extLst>
      <p:ext uri="{BB962C8B-B14F-4D97-AF65-F5344CB8AC3E}">
        <p14:creationId xmlns:p14="http://schemas.microsoft.com/office/powerpoint/2010/main" val="908085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49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C70F3-23E4-E1B2-E24E-8E157F6F0D78}"/>
              </a:ext>
            </a:extLst>
          </p:cNvPr>
          <p:cNvSpPr>
            <a:spLocks noGrp="1"/>
          </p:cNvSpPr>
          <p:nvPr>
            <p:ph type="title"/>
          </p:nvPr>
        </p:nvSpPr>
        <p:spPr>
          <a:xfrm>
            <a:off x="652887" y="617921"/>
            <a:ext cx="3482041" cy="3988585"/>
          </a:xfrm>
        </p:spPr>
        <p:txBody>
          <a:bodyPr vert="horz" lIns="91440" tIns="45720" rIns="91440" bIns="45720" rtlCol="0" anchor="ctr">
            <a:normAutofit/>
          </a:bodyPr>
          <a:lstStyle/>
          <a:p>
            <a:r>
              <a:rPr lang="en-US" kern="1200" dirty="0">
                <a:solidFill>
                  <a:srgbClr val="002060"/>
                </a:solidFill>
                <a:latin typeface="+mj-lt"/>
                <a:ea typeface="+mj-ea"/>
                <a:cs typeface="+mj-cs"/>
              </a:rPr>
              <a:t>Supervised Learning using Classification</a:t>
            </a:r>
          </a:p>
        </p:txBody>
      </p:sp>
      <p:pic>
        <p:nvPicPr>
          <p:cNvPr id="7" name="Content Placeholder 6">
            <a:extLst>
              <a:ext uri="{FF2B5EF4-FFF2-40B4-BE49-F238E27FC236}">
                <a16:creationId xmlns:a16="http://schemas.microsoft.com/office/drawing/2014/main" id="{F6F380A1-DFA2-4040-CE52-EC5F665DB572}"/>
              </a:ext>
            </a:extLst>
          </p:cNvPr>
          <p:cNvPicPr>
            <a:picLocks noGrp="1" noChangeAspect="1"/>
          </p:cNvPicPr>
          <p:nvPr>
            <p:ph idx="1"/>
          </p:nvPr>
        </p:nvPicPr>
        <p:blipFill>
          <a:blip r:embed="rId4"/>
          <a:srcRect t="801" r="-1" b="-1"/>
          <a:stretch/>
        </p:blipFill>
        <p:spPr>
          <a:xfrm>
            <a:off x="5199145" y="1017705"/>
            <a:ext cx="6409958" cy="4912031"/>
          </a:xfrm>
          <a:prstGeom prst="rect">
            <a:avLst/>
          </a:prstGeom>
        </p:spPr>
      </p:pic>
      <p:pic>
        <p:nvPicPr>
          <p:cNvPr id="4" name="Recorded Sound">
            <a:hlinkClick r:id="" action="ppaction://media"/>
            <a:extLst>
              <a:ext uri="{FF2B5EF4-FFF2-40B4-BE49-F238E27FC236}">
                <a16:creationId xmlns:a16="http://schemas.microsoft.com/office/drawing/2014/main" id="{87C7AE91-2029-F351-E48B-BC1157B114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2887" y="774023"/>
            <a:ext cx="487363" cy="487363"/>
          </a:xfrm>
          <a:prstGeom prst="rect">
            <a:avLst/>
          </a:prstGeom>
        </p:spPr>
      </p:pic>
    </p:spTree>
    <p:extLst>
      <p:ext uri="{BB962C8B-B14F-4D97-AF65-F5344CB8AC3E}">
        <p14:creationId xmlns:p14="http://schemas.microsoft.com/office/powerpoint/2010/main" val="2935777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76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1AB2F-EA33-15EC-0576-05CE28951F70}"/>
              </a:ext>
            </a:extLst>
          </p:cNvPr>
          <p:cNvSpPr>
            <a:spLocks noGrp="1"/>
          </p:cNvSpPr>
          <p:nvPr>
            <p:ph type="title"/>
          </p:nvPr>
        </p:nvSpPr>
        <p:spPr>
          <a:xfrm>
            <a:off x="616036" y="643467"/>
            <a:ext cx="4620584" cy="4567137"/>
          </a:xfrm>
        </p:spPr>
        <p:txBody>
          <a:bodyPr vert="horz" lIns="91440" tIns="45720" rIns="91440" bIns="45720" rtlCol="0" anchor="b">
            <a:normAutofit/>
          </a:bodyPr>
          <a:lstStyle/>
          <a:p>
            <a:r>
              <a:rPr lang="en-US" kern="1200" dirty="0">
                <a:solidFill>
                  <a:srgbClr val="002060"/>
                </a:solidFill>
                <a:latin typeface="+mj-lt"/>
                <a:ea typeface="+mj-ea"/>
                <a:cs typeface="+mj-cs"/>
              </a:rPr>
              <a:t>Supervised Learning Using Regression</a:t>
            </a:r>
          </a:p>
        </p:txBody>
      </p:sp>
      <p:pic>
        <p:nvPicPr>
          <p:cNvPr id="5" name="Picture 4" descr="A graph with blue dots and red line&#10;&#10;AI-generated content may be incorrect.">
            <a:extLst>
              <a:ext uri="{FF2B5EF4-FFF2-40B4-BE49-F238E27FC236}">
                <a16:creationId xmlns:a16="http://schemas.microsoft.com/office/drawing/2014/main" id="{0979115D-62E7-A452-86DF-2948E82029EA}"/>
              </a:ext>
            </a:extLst>
          </p:cNvPr>
          <p:cNvPicPr>
            <a:picLocks noChangeAspect="1"/>
          </p:cNvPicPr>
          <p:nvPr/>
        </p:nvPicPr>
        <p:blipFill>
          <a:blip r:embed="rId4"/>
          <a:stretch>
            <a:fillRect/>
          </a:stretch>
        </p:blipFill>
        <p:spPr>
          <a:xfrm>
            <a:off x="4161085" y="370114"/>
            <a:ext cx="8095292" cy="5747657"/>
          </a:xfrm>
          <a:prstGeom prst="rect">
            <a:avLst/>
          </a:prstGeom>
        </p:spPr>
      </p:pic>
      <p:pic>
        <p:nvPicPr>
          <p:cNvPr id="3" name="Recorded Sound">
            <a:hlinkClick r:id="" action="ppaction://media"/>
            <a:extLst>
              <a:ext uri="{FF2B5EF4-FFF2-40B4-BE49-F238E27FC236}">
                <a16:creationId xmlns:a16="http://schemas.microsoft.com/office/drawing/2014/main" id="{C42B02A9-9C6A-179B-7858-2E6DC701EC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0921" y="370114"/>
            <a:ext cx="487363" cy="487363"/>
          </a:xfrm>
          <a:prstGeom prst="rect">
            <a:avLst/>
          </a:prstGeom>
        </p:spPr>
      </p:pic>
    </p:spTree>
    <p:extLst>
      <p:ext uri="{BB962C8B-B14F-4D97-AF65-F5344CB8AC3E}">
        <p14:creationId xmlns:p14="http://schemas.microsoft.com/office/powerpoint/2010/main" val="3001936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328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39584-6DF9-DA1A-B22F-1DF4E2AA531B}"/>
              </a:ext>
            </a:extLst>
          </p:cNvPr>
          <p:cNvSpPr>
            <a:spLocks noGrp="1"/>
          </p:cNvSpPr>
          <p:nvPr>
            <p:ph type="title"/>
          </p:nvPr>
        </p:nvSpPr>
        <p:spPr/>
        <p:txBody>
          <a:bodyPr/>
          <a:lstStyle/>
          <a:p>
            <a:r>
              <a:rPr lang="en-US" dirty="0"/>
              <a:t>Gradient Boost Regression Model</a:t>
            </a:r>
          </a:p>
        </p:txBody>
      </p:sp>
      <p:sp>
        <p:nvSpPr>
          <p:cNvPr id="3" name="Content Placeholder 2">
            <a:extLst>
              <a:ext uri="{FF2B5EF4-FFF2-40B4-BE49-F238E27FC236}">
                <a16:creationId xmlns:a16="http://schemas.microsoft.com/office/drawing/2014/main" id="{AE29EF1A-C6BD-0902-C6CE-86C9D9F507FB}"/>
              </a:ext>
            </a:extLst>
          </p:cNvPr>
          <p:cNvSpPr>
            <a:spLocks noGrp="1"/>
          </p:cNvSpPr>
          <p:nvPr>
            <p:ph idx="1"/>
          </p:nvPr>
        </p:nvSpPr>
        <p:spPr/>
        <p:txBody>
          <a:bodyPr/>
          <a:lstStyle/>
          <a:p>
            <a:r>
              <a:rPr lang="en-US" b="0" i="0" dirty="0">
                <a:effectLst/>
                <a:latin typeface="Google Sans"/>
              </a:rPr>
              <a:t>Gradient Boosting Regression- Ensemble learning method that combines multiple weak regression models</a:t>
            </a:r>
            <a:r>
              <a:rPr lang="en-US" dirty="0">
                <a:latin typeface="Google Sans"/>
              </a:rPr>
              <a:t> using decision </a:t>
            </a:r>
            <a:r>
              <a:rPr lang="en-US" b="0" i="0" dirty="0">
                <a:effectLst/>
                <a:latin typeface="Google Sans"/>
              </a:rPr>
              <a:t>trees to create a strong predictive model. It works by sequentially building models, with each new model focusing on correcting the errors of the previous ones, and ultimately combining and improving them iteratively to make a better prediction model. </a:t>
            </a:r>
            <a:endParaRPr lang="en-US" dirty="0"/>
          </a:p>
        </p:txBody>
      </p:sp>
      <p:pic>
        <p:nvPicPr>
          <p:cNvPr id="5" name="GBDT Intro">
            <a:hlinkClick r:id="" action="ppaction://media"/>
            <a:extLst>
              <a:ext uri="{FF2B5EF4-FFF2-40B4-BE49-F238E27FC236}">
                <a16:creationId xmlns:a16="http://schemas.microsoft.com/office/drawing/2014/main" id="{0DBC8E39-4786-9F4A-226C-6B6E58E27E7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80214" y="230188"/>
            <a:ext cx="609600" cy="609600"/>
          </a:xfrm>
          <a:prstGeom prst="rect">
            <a:avLst/>
          </a:prstGeom>
        </p:spPr>
      </p:pic>
    </p:spTree>
    <p:extLst>
      <p:ext uri="{BB962C8B-B14F-4D97-AF65-F5344CB8AC3E}">
        <p14:creationId xmlns:p14="http://schemas.microsoft.com/office/powerpoint/2010/main" val="3819704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78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31728-45E1-B30C-05BF-DBC4983C6017}"/>
              </a:ext>
            </a:extLst>
          </p:cNvPr>
          <p:cNvSpPr>
            <a:spLocks noGrp="1"/>
          </p:cNvSpPr>
          <p:nvPr>
            <p:ph type="title"/>
          </p:nvPr>
        </p:nvSpPr>
        <p:spPr/>
        <p:txBody>
          <a:bodyPr/>
          <a:lstStyle/>
          <a:p>
            <a:r>
              <a:rPr lang="en-US" dirty="0"/>
              <a:t>Gradient Boosting Decision Trees (GBDT)</a:t>
            </a:r>
            <a:br>
              <a:rPr lang="en-US" dirty="0"/>
            </a:br>
            <a:r>
              <a:rPr lang="en-US" dirty="0"/>
              <a:t>Key Concepts</a:t>
            </a:r>
          </a:p>
        </p:txBody>
      </p:sp>
      <p:sp>
        <p:nvSpPr>
          <p:cNvPr id="3" name="Content Placeholder 2">
            <a:extLst>
              <a:ext uri="{FF2B5EF4-FFF2-40B4-BE49-F238E27FC236}">
                <a16:creationId xmlns:a16="http://schemas.microsoft.com/office/drawing/2014/main" id="{B3539F84-A559-EA0C-5655-99868E219FD3}"/>
              </a:ext>
            </a:extLst>
          </p:cNvPr>
          <p:cNvSpPr>
            <a:spLocks noGrp="1"/>
          </p:cNvSpPr>
          <p:nvPr>
            <p:ph idx="1"/>
          </p:nvPr>
        </p:nvSpPr>
        <p:spPr/>
        <p:txBody>
          <a:bodyPr/>
          <a:lstStyle/>
          <a:p>
            <a:r>
              <a:rPr lang="en-US" dirty="0"/>
              <a:t>Ensemble Learning Model: Combines multiple models to improve performance. </a:t>
            </a:r>
          </a:p>
          <a:p>
            <a:r>
              <a:rPr lang="en-US" dirty="0"/>
              <a:t>Decision Tree: A machine learning model that makes “decisions” by splitting data into branches based on features until it reaches a prediction.</a:t>
            </a:r>
          </a:p>
          <a:p>
            <a:r>
              <a:rPr lang="en-US" dirty="0"/>
              <a:t>Boosting: Sequentially build models that correct prior errors</a:t>
            </a:r>
          </a:p>
          <a:p>
            <a:r>
              <a:rPr lang="en-US" dirty="0"/>
              <a:t>Gradient Boosting: Uses gradient descent to correct errors </a:t>
            </a:r>
          </a:p>
        </p:txBody>
      </p:sp>
      <p:pic>
        <p:nvPicPr>
          <p:cNvPr id="6" name="Key Concepts">
            <a:hlinkClick r:id="" action="ppaction://media"/>
            <a:extLst>
              <a:ext uri="{FF2B5EF4-FFF2-40B4-BE49-F238E27FC236}">
                <a16:creationId xmlns:a16="http://schemas.microsoft.com/office/drawing/2014/main" id="{141D2013-80AF-88E6-7540-9DE82004375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8600" y="433633"/>
            <a:ext cx="609600" cy="594273"/>
          </a:xfrm>
          <a:prstGeom prst="rect">
            <a:avLst/>
          </a:prstGeom>
        </p:spPr>
      </p:pic>
    </p:spTree>
    <p:extLst>
      <p:ext uri="{BB962C8B-B14F-4D97-AF65-F5344CB8AC3E}">
        <p14:creationId xmlns:p14="http://schemas.microsoft.com/office/powerpoint/2010/main" val="2762615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92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5555D-A2F1-9B07-6ACF-886838E6BD08}"/>
              </a:ext>
            </a:extLst>
          </p:cNvPr>
          <p:cNvSpPr>
            <a:spLocks noGrp="1"/>
          </p:cNvSpPr>
          <p:nvPr>
            <p:ph type="title"/>
          </p:nvPr>
        </p:nvSpPr>
        <p:spPr/>
        <p:txBody>
          <a:bodyPr/>
          <a:lstStyle/>
          <a:p>
            <a:r>
              <a:rPr lang="en-US" dirty="0"/>
              <a:t>Features/Indicators</a:t>
            </a:r>
          </a:p>
        </p:txBody>
      </p:sp>
      <p:sp>
        <p:nvSpPr>
          <p:cNvPr id="3" name="Content Placeholder 2">
            <a:extLst>
              <a:ext uri="{FF2B5EF4-FFF2-40B4-BE49-F238E27FC236}">
                <a16:creationId xmlns:a16="http://schemas.microsoft.com/office/drawing/2014/main" id="{F5DF4B5C-40DA-A892-D063-7B6733F91DA6}"/>
              </a:ext>
            </a:extLst>
          </p:cNvPr>
          <p:cNvSpPr>
            <a:spLocks noGrp="1"/>
          </p:cNvSpPr>
          <p:nvPr>
            <p:ph idx="1"/>
          </p:nvPr>
        </p:nvSpPr>
        <p:spPr/>
        <p:txBody>
          <a:bodyPr/>
          <a:lstStyle/>
          <a:p>
            <a:r>
              <a:rPr lang="en-US" dirty="0"/>
              <a:t>Years (2000 – 2023)</a:t>
            </a:r>
          </a:p>
          <a:p>
            <a:r>
              <a:rPr lang="en-US" dirty="0"/>
              <a:t>CPI – Consumer price Index</a:t>
            </a:r>
          </a:p>
          <a:p>
            <a:r>
              <a:rPr lang="en-US" dirty="0"/>
              <a:t>Imports (in USD)</a:t>
            </a:r>
          </a:p>
          <a:p>
            <a:r>
              <a:rPr lang="en-US" dirty="0"/>
              <a:t>Exports (in USD)</a:t>
            </a:r>
          </a:p>
          <a:p>
            <a:r>
              <a:rPr lang="en-US" dirty="0"/>
              <a:t>AHS Weighted Average Tariff Rate</a:t>
            </a:r>
          </a:p>
          <a:p>
            <a:r>
              <a:rPr lang="en-US" dirty="0"/>
              <a:t>GDP – Gross Domestic Product</a:t>
            </a:r>
          </a:p>
        </p:txBody>
      </p:sp>
      <p:pic>
        <p:nvPicPr>
          <p:cNvPr id="4" name="Indicators">
            <a:hlinkClick r:id="" action="ppaction://media"/>
            <a:extLst>
              <a:ext uri="{FF2B5EF4-FFF2-40B4-BE49-F238E27FC236}">
                <a16:creationId xmlns:a16="http://schemas.microsoft.com/office/drawing/2014/main" id="{C0687C3A-00BB-94FD-810A-7E55B3A556A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29705" y="230188"/>
            <a:ext cx="609600" cy="609600"/>
          </a:xfrm>
          <a:prstGeom prst="rect">
            <a:avLst/>
          </a:prstGeom>
        </p:spPr>
      </p:pic>
    </p:spTree>
    <p:extLst>
      <p:ext uri="{BB962C8B-B14F-4D97-AF65-F5344CB8AC3E}">
        <p14:creationId xmlns:p14="http://schemas.microsoft.com/office/powerpoint/2010/main" val="3490220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9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1296</TotalTime>
  <Words>1307</Words>
  <Application>Microsoft Macintosh PowerPoint</Application>
  <PresentationFormat>Widescreen</PresentationFormat>
  <Paragraphs>175</Paragraphs>
  <Slides>29</Slides>
  <Notes>1</Notes>
  <HiddenSlides>0</HiddenSlides>
  <MMClips>27</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Aptos</vt:lpstr>
      <vt:lpstr>Arial</vt:lpstr>
      <vt:lpstr>Google Sans</vt:lpstr>
      <vt:lpstr>Symbol</vt:lpstr>
      <vt:lpstr>Times New Roman</vt:lpstr>
      <vt:lpstr>Trebuchet MS</vt:lpstr>
      <vt:lpstr>Wingdings 3</vt:lpstr>
      <vt:lpstr>Facet</vt:lpstr>
      <vt:lpstr>Presenters: Atul Aneja, Divya Kamath and Syed Sirajuddin AAI 501 Capstone Project (April 11th, 2025)  Video Link: https://www.youtube.com/watch?v=VM9JW4AUZws&amp;ab_channel=AtulAneja GitHub Link:  https://github.com/AtulAneja/AAI501FinalProject </vt:lpstr>
      <vt:lpstr>Objective</vt:lpstr>
      <vt:lpstr>Machine Learning Models and Techniques</vt:lpstr>
      <vt:lpstr>Datasets and their Sources</vt:lpstr>
      <vt:lpstr>Supervised Learning using Classification</vt:lpstr>
      <vt:lpstr>Supervised Learning Using Regression</vt:lpstr>
      <vt:lpstr>Gradient Boost Regression Model</vt:lpstr>
      <vt:lpstr>Gradient Boosting Decision Trees (GBDT) Key Concepts</vt:lpstr>
      <vt:lpstr>Features/Indicators</vt:lpstr>
      <vt:lpstr>Catboost Libraries</vt:lpstr>
      <vt:lpstr>Catboost hyperparameters</vt:lpstr>
      <vt:lpstr>Important Note on CatBoost and Lag Features</vt:lpstr>
      <vt:lpstr>Visualization of Data Predictions by Country</vt:lpstr>
      <vt:lpstr>Catboost Regression Evaluation Metrics </vt:lpstr>
      <vt:lpstr>Impact of Wide Value Ranges:  How to Improve Accuracy</vt:lpstr>
      <vt:lpstr>Deeper Look</vt:lpstr>
      <vt:lpstr>What are LSTMs</vt:lpstr>
      <vt:lpstr>LSTMs are ideal for: </vt:lpstr>
      <vt:lpstr>LSTM-Based Trade Forecasting</vt:lpstr>
      <vt:lpstr>Problem Statement</vt:lpstr>
      <vt:lpstr>Data Sources &amp; Features</vt:lpstr>
      <vt:lpstr>Why use LSTM</vt:lpstr>
      <vt:lpstr>LSTM Model Description</vt:lpstr>
      <vt:lpstr>Trade Forecast Visualization</vt:lpstr>
      <vt:lpstr>Forecast Interpretation</vt:lpstr>
      <vt:lpstr>Summary and Learnings</vt:lpstr>
      <vt:lpstr>Catboost vs LSTM (Comparison) </vt:lpstr>
      <vt:lpstr>LSTM Comparison Overview</vt:lpstr>
      <vt:lpstr>Evaluation Metrics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Divya Kamath</dc:creator>
  <cp:lastModifiedBy>Atul Aneja</cp:lastModifiedBy>
  <cp:revision>17</cp:revision>
  <dcterms:created xsi:type="dcterms:W3CDTF">2025-04-11T16:15:05Z</dcterms:created>
  <dcterms:modified xsi:type="dcterms:W3CDTF">2025-04-15T01:36:10Z</dcterms:modified>
</cp:coreProperties>
</file>

<file path=docProps/thumbnail.jpeg>
</file>